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52"/>
  </p:notesMasterIdLst>
  <p:handoutMasterIdLst>
    <p:handoutMasterId r:id="rId53"/>
  </p:handoutMasterIdLst>
  <p:sldIdLst>
    <p:sldId id="256" r:id="rId2"/>
    <p:sldId id="258" r:id="rId3"/>
    <p:sldId id="263" r:id="rId4"/>
    <p:sldId id="275" r:id="rId5"/>
    <p:sldId id="309" r:id="rId6"/>
    <p:sldId id="257" r:id="rId7"/>
    <p:sldId id="310" r:id="rId8"/>
    <p:sldId id="311" r:id="rId9"/>
    <p:sldId id="312" r:id="rId10"/>
    <p:sldId id="313" r:id="rId11"/>
    <p:sldId id="268" r:id="rId12"/>
    <p:sldId id="314" r:id="rId13"/>
    <p:sldId id="315" r:id="rId14"/>
    <p:sldId id="317" r:id="rId15"/>
    <p:sldId id="316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7" r:id="rId24"/>
    <p:sldId id="328" r:id="rId25"/>
    <p:sldId id="357" r:id="rId26"/>
    <p:sldId id="325" r:id="rId27"/>
    <p:sldId id="329" r:id="rId28"/>
    <p:sldId id="330" r:id="rId29"/>
    <p:sldId id="331" r:id="rId30"/>
    <p:sldId id="332" r:id="rId31"/>
    <p:sldId id="333" r:id="rId32"/>
    <p:sldId id="337" r:id="rId33"/>
    <p:sldId id="338" r:id="rId34"/>
    <p:sldId id="339" r:id="rId35"/>
    <p:sldId id="340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2" r:id="rId45"/>
    <p:sldId id="350" r:id="rId46"/>
    <p:sldId id="351" r:id="rId47"/>
    <p:sldId id="355" r:id="rId48"/>
    <p:sldId id="356" r:id="rId49"/>
    <p:sldId id="334" r:id="rId50"/>
    <p:sldId id="335" r:id="rId51"/>
  </p:sldIdLst>
  <p:sldSz cx="9144000" cy="5143500" type="screen16x9"/>
  <p:notesSz cx="9144000" cy="6858000"/>
  <p:embeddedFontLst>
    <p:embeddedFont>
      <p:font typeface="HY견고딕" panose="02030600000101010101" pitchFamily="18" charset="-127"/>
      <p:regular r:id="rId54"/>
    </p:embeddedFont>
    <p:embeddedFont>
      <p:font typeface="맑은 고딕" panose="020B0503020000020004" pitchFamily="50" charset="-127"/>
      <p:regular r:id="rId55"/>
      <p:bold r:id="rId56"/>
    </p:embeddedFont>
    <p:embeddedFont>
      <p:font typeface="Encode Sans Semi Condensed" panose="020B0600000101010101" charset="0"/>
      <p:regular r:id="rId57"/>
      <p:bold r:id="rId58"/>
    </p:embeddedFont>
    <p:embeddedFont>
      <p:font typeface="Century Gothic" panose="020B050202020202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00F80C-E739-45D3-81DD-4A90EBED1163}">
  <a:tblStyle styleId="{0900F80C-E739-45D3-81DD-4A90EBED11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5" d="100"/>
          <a:sy n="115" d="100"/>
        </p:scale>
        <p:origin x="-2376" y="-96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E146A-1C37-4E37-8F6C-99A7825F37BC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0F753-A311-4626-AA32-2BA30745F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9994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2611188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p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f665d9e5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f665d9e5b_0_1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fe33d8633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fe33d8633_0_10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972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4854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2711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004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9037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4805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4218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3411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2150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f665d9e5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9f665d9e5b_0_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862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fe33d8633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fe33d8633_0_10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274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862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862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862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fe33d8633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fe33d8633_0_10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2744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8626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8626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862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862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fe33d8633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fe33d8633_0_10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fe33d8633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fe33d8633_0_10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2744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a12912c18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a12912c18c_1_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a12912c18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a12912c18c_1_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97706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a12912c18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a12912c18c_1_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5438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a12912c18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a12912c18c_1_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199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8626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fe33d8633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fe33d8633_0_10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274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9fe33d8633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9fe33d8633_0_20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fe33d8633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fe33d8633_0_10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332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fe33d863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fe33d8633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fe33d8633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fe33d8633_0_10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844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5121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fe33d8633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fe33d8633_0_10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274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95700" y="3158400"/>
            <a:ext cx="9239700" cy="200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702150" y="3083967"/>
            <a:ext cx="1739700" cy="148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29500" y="773250"/>
            <a:ext cx="7485000" cy="16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2625" y="3562850"/>
            <a:ext cx="2919000" cy="11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flipH="1">
            <a:off x="2893500" y="-79800"/>
            <a:ext cx="6250500" cy="530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2027325" y="2497500"/>
            <a:ext cx="1739700" cy="148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 flipH="1">
            <a:off x="3796675" y="1786425"/>
            <a:ext cx="348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0" y="2012850"/>
            <a:ext cx="2893500" cy="11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 flipH="1">
            <a:off x="3796675" y="2509157"/>
            <a:ext cx="3480000" cy="8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>
            <a:off x="-116825" y="-79800"/>
            <a:ext cx="3012300" cy="530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365500" y="336975"/>
            <a:ext cx="5298900" cy="44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633875" y="1712250"/>
            <a:ext cx="1998300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CUSTOM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3130803" y="420326"/>
            <a:ext cx="686302" cy="14676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 flipH="1">
            <a:off x="-116825" y="-79800"/>
            <a:ext cx="3012300" cy="530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629875" y="1712250"/>
            <a:ext cx="2185500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8;p13"/>
          <p:cNvSpPr/>
          <p:nvPr userDrawn="1"/>
        </p:nvSpPr>
        <p:spPr>
          <a:xfrm>
            <a:off x="3132138" y="1853852"/>
            <a:ext cx="686302" cy="14676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8;p13"/>
          <p:cNvSpPr/>
          <p:nvPr userDrawn="1"/>
        </p:nvSpPr>
        <p:spPr>
          <a:xfrm>
            <a:off x="4999204" y="420326"/>
            <a:ext cx="686302" cy="14676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8;p13"/>
          <p:cNvSpPr/>
          <p:nvPr userDrawn="1"/>
        </p:nvSpPr>
        <p:spPr>
          <a:xfrm>
            <a:off x="6821740" y="420326"/>
            <a:ext cx="686302" cy="14676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58;p13"/>
          <p:cNvSpPr/>
          <p:nvPr userDrawn="1"/>
        </p:nvSpPr>
        <p:spPr>
          <a:xfrm>
            <a:off x="3132138" y="3294318"/>
            <a:ext cx="686302" cy="14676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58;p13"/>
          <p:cNvSpPr/>
          <p:nvPr userDrawn="1"/>
        </p:nvSpPr>
        <p:spPr>
          <a:xfrm>
            <a:off x="4999204" y="1851025"/>
            <a:ext cx="686302" cy="14676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58;p13"/>
          <p:cNvSpPr/>
          <p:nvPr userDrawn="1"/>
        </p:nvSpPr>
        <p:spPr>
          <a:xfrm>
            <a:off x="4999204" y="3294318"/>
            <a:ext cx="686302" cy="14676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58;p13"/>
          <p:cNvSpPr/>
          <p:nvPr userDrawn="1"/>
        </p:nvSpPr>
        <p:spPr>
          <a:xfrm>
            <a:off x="6821740" y="1851025"/>
            <a:ext cx="686302" cy="14676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58;p13"/>
          <p:cNvSpPr/>
          <p:nvPr userDrawn="1"/>
        </p:nvSpPr>
        <p:spPr>
          <a:xfrm>
            <a:off x="6821740" y="3294318"/>
            <a:ext cx="686302" cy="14676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1166" userDrawn="1">
          <p15:clr>
            <a:srgbClr val="FBAE40"/>
          </p15:clr>
        </p15:guide>
        <p15:guide id="2" pos="1973" userDrawn="1">
          <p15:clr>
            <a:srgbClr val="FBAE40"/>
          </p15:clr>
        </p15:guide>
        <p15:guide id="3" pos="3152" userDrawn="1">
          <p15:clr>
            <a:srgbClr val="FBAE40"/>
          </p15:clr>
        </p15:guide>
        <p15:guide id="4" pos="4286" userDrawn="1">
          <p15:clr>
            <a:srgbClr val="FBAE40"/>
          </p15:clr>
        </p15:guide>
        <p15:guide id="5" orient="horz" pos="207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 flipH="1">
            <a:off x="-116825" y="-103725"/>
            <a:ext cx="3012300" cy="535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629875" y="1712250"/>
            <a:ext cx="2264400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4374125" y="398900"/>
            <a:ext cx="35517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27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4374125" y="843156"/>
            <a:ext cx="35562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3"/>
          </p:nvPr>
        </p:nvSpPr>
        <p:spPr>
          <a:xfrm>
            <a:off x="4374125" y="3651120"/>
            <a:ext cx="35517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27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4"/>
          </p:nvPr>
        </p:nvSpPr>
        <p:spPr>
          <a:xfrm>
            <a:off x="4374125" y="4099201"/>
            <a:ext cx="35562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5"/>
          </p:nvPr>
        </p:nvSpPr>
        <p:spPr>
          <a:xfrm>
            <a:off x="4374125" y="2024610"/>
            <a:ext cx="35517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27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6"/>
          </p:nvPr>
        </p:nvSpPr>
        <p:spPr>
          <a:xfrm>
            <a:off x="4374125" y="2468916"/>
            <a:ext cx="35562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4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1096050" y="2161625"/>
            <a:ext cx="26241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1"/>
          </p:nvPr>
        </p:nvSpPr>
        <p:spPr>
          <a:xfrm>
            <a:off x="1096050" y="2998500"/>
            <a:ext cx="26241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0" name="Google Shape;130;p20"/>
          <p:cNvSpPr/>
          <p:nvPr/>
        </p:nvSpPr>
        <p:spPr>
          <a:xfrm rot="10800000" flipH="1">
            <a:off x="-47850" y="-95700"/>
            <a:ext cx="9239700" cy="8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6100" y="445025"/>
            <a:ext cx="769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6100" y="1152475"/>
            <a:ext cx="7691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9" r:id="rId4"/>
    <p:sldLayoutId id="2147483661" r:id="rId5"/>
    <p:sldLayoutId id="2147483666" r:id="rId6"/>
  </p:sldLayoutIdLst>
  <p:timing>
    <p:tnLst>
      <p:par>
        <p:cTn id="1" dur="indefinite" restart="never" nodeType="tmRoot"/>
      </p:par>
    </p:tnLst>
  </p:timing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0.57:8080/lol02/main/index.jsp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ctrTitle"/>
          </p:nvPr>
        </p:nvSpPr>
        <p:spPr>
          <a:xfrm>
            <a:off x="487699" y="254837"/>
            <a:ext cx="8168851" cy="16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sz="3500" dirty="0">
                <a:latin typeface="굴림" panose="020B0600000101010101" pitchFamily="50" charset="-127"/>
                <a:ea typeface="굴림" panose="020B0600000101010101" pitchFamily="50" charset="-127"/>
              </a:rPr>
              <a:t>빅데이터 기반 </a:t>
            </a:r>
            <a:r>
              <a:rPr lang="en-US" altLang="ko-KR" sz="3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35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3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지능형 </a:t>
            </a:r>
            <a:r>
              <a:rPr lang="ko-KR" altLang="en-US" sz="3500" dirty="0">
                <a:latin typeface="굴림" panose="020B0600000101010101" pitchFamily="50" charset="-127"/>
                <a:ea typeface="굴림" panose="020B0600000101010101" pitchFamily="50" charset="-127"/>
              </a:rPr>
              <a:t>서비스 개발자 양성 </a:t>
            </a:r>
            <a:r>
              <a:rPr lang="ko-KR" altLang="en-US" sz="3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과정</a:t>
            </a:r>
            <a:endParaRPr sz="3500" dirty="0"/>
          </a:p>
        </p:txBody>
      </p:sp>
      <p:sp>
        <p:nvSpPr>
          <p:cNvPr id="169" name="Google Shape;169;p28"/>
          <p:cNvSpPr txBox="1">
            <a:spLocks noGrp="1"/>
          </p:cNvSpPr>
          <p:nvPr>
            <p:ph type="subTitle" idx="1"/>
          </p:nvPr>
        </p:nvSpPr>
        <p:spPr>
          <a:xfrm>
            <a:off x="0" y="4136570"/>
            <a:ext cx="9143999" cy="9437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smtClean="0">
                <a:latin typeface="Encode Sans Semi Condensed" charset="0"/>
              </a:rPr>
              <a:t>이젠 컴퓨터 학원</a:t>
            </a:r>
            <a:endParaRPr sz="3200" dirty="0">
              <a:latin typeface="Encode Sans Semi Condensed" charset="0"/>
            </a:endParaRPr>
          </a:p>
        </p:txBody>
      </p:sp>
      <p:sp>
        <p:nvSpPr>
          <p:cNvPr id="6" name="Google Shape;169;p28"/>
          <p:cNvSpPr txBox="1">
            <a:spLocks/>
          </p:cNvSpPr>
          <p:nvPr/>
        </p:nvSpPr>
        <p:spPr>
          <a:xfrm>
            <a:off x="3112625" y="2662335"/>
            <a:ext cx="2919000" cy="309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ncode Sans Semi Condensed"/>
              <a:buNone/>
              <a:defRPr sz="4000" b="0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ncode Sans Semi Condensed"/>
              <a:buNone/>
              <a:defRPr sz="28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ncode Sans Semi Condensed"/>
              <a:buNone/>
              <a:defRPr sz="28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ncode Sans Semi Condensed"/>
              <a:buNone/>
              <a:defRPr sz="28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ncode Sans Semi Condensed"/>
              <a:buNone/>
              <a:defRPr sz="28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ncode Sans Semi Condensed"/>
              <a:buNone/>
              <a:defRPr sz="28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ncode Sans Semi Condensed"/>
              <a:buNone/>
              <a:defRPr sz="28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ncode Sans Semi Condensed"/>
              <a:buNone/>
              <a:defRPr sz="28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ncode Sans Semi Condensed"/>
              <a:buNone/>
              <a:defRPr sz="28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en" sz="1600" dirty="0" smtClean="0">
                <a:solidFill>
                  <a:schemeClr val="tx1"/>
                </a:solidFill>
              </a:rPr>
              <a:t>2022 . 10 . 14</a:t>
            </a:r>
            <a:endParaRPr lang="en" sz="16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495869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Encode Sans Semi Condensed" charset="0"/>
              </a:rPr>
              <a:t>C </a:t>
            </a:r>
            <a:r>
              <a:rPr lang="ko-KR" altLang="en-US" sz="3200" dirty="0" smtClean="0">
                <a:solidFill>
                  <a:schemeClr val="bg1"/>
                </a:solidFill>
                <a:latin typeface="Encode Sans Semi Condensed" charset="0"/>
              </a:rPr>
              <a:t>팀</a:t>
            </a:r>
            <a:endParaRPr lang="ko-KR" altLang="en-US" sz="3200" dirty="0">
              <a:solidFill>
                <a:schemeClr val="bg1"/>
              </a:solidFill>
              <a:latin typeface="Encode Sans Semi Condense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897235"/>
            <a:ext cx="914399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Encode Sans Semi Condensed" charset="0"/>
              </a:rPr>
              <a:t>프로젝트 명</a:t>
            </a:r>
            <a:r>
              <a:rPr lang="en-US" altLang="ko-KR" sz="32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Encode Sans Semi Condensed" charset="0"/>
              </a:rPr>
              <a:t>: LOL </a:t>
            </a:r>
            <a:r>
              <a:rPr lang="en-US" altLang="ko-KR" sz="32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Encode Sans Semi Condensed" charset="0"/>
              </a:rPr>
              <a:t>I</a:t>
            </a:r>
            <a:r>
              <a:rPr lang="en-US" altLang="ko-KR" sz="3200" dirty="0" err="1" smtClean="0">
                <a:solidFill>
                  <a:schemeClr val="bg2">
                    <a:lumMod val="75000"/>
                    <a:lumOff val="25000"/>
                  </a:schemeClr>
                </a:solidFill>
                <a:latin typeface="Encode Sans Semi Condensed" charset="0"/>
              </a:rPr>
              <a:t>nven</a:t>
            </a:r>
            <a:endParaRPr lang="ko-KR" altLang="en-US" sz="3200" dirty="0">
              <a:solidFill>
                <a:schemeClr val="bg2">
                  <a:lumMod val="75000"/>
                  <a:lumOff val="25000"/>
                </a:schemeClr>
              </a:solidFill>
              <a:latin typeface="Encode Sans Semi Condense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19122" y="-78159"/>
            <a:ext cx="771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bg1"/>
                </a:solidFill>
                <a:latin typeface="Encode Sans Semi Condensed" charset="0"/>
              </a:rPr>
              <a:t>47/50</a:t>
            </a:r>
            <a:endParaRPr lang="ko-KR" altLang="en-US" sz="1200" dirty="0">
              <a:solidFill>
                <a:schemeClr val="bg1"/>
              </a:solidFill>
              <a:latin typeface="Encode Sans Semi Condense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>
            <a:spLocks noGrp="1"/>
          </p:cNvSpPr>
          <p:nvPr>
            <p:ph type="title" idx="2"/>
          </p:nvPr>
        </p:nvSpPr>
        <p:spPr>
          <a:xfrm flipH="1">
            <a:off x="0" y="2012850"/>
            <a:ext cx="2893500" cy="11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" name="Google Shape;226;p35"/>
          <p:cNvSpPr txBox="1">
            <a:spLocks/>
          </p:cNvSpPr>
          <p:nvPr/>
        </p:nvSpPr>
        <p:spPr>
          <a:xfrm flipH="1">
            <a:off x="3710608" y="2012850"/>
            <a:ext cx="4499113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8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개발 환경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60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>
            <a:spLocks noGrp="1"/>
          </p:cNvSpPr>
          <p:nvPr>
            <p:ph type="subTitle" idx="1"/>
          </p:nvPr>
        </p:nvSpPr>
        <p:spPr>
          <a:xfrm>
            <a:off x="4374125" y="372396"/>
            <a:ext cx="35517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환경</a:t>
            </a:r>
            <a:endParaRPr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6" name="Google Shape;266;p40"/>
          <p:cNvSpPr txBox="1">
            <a:spLocks noGrp="1"/>
          </p:cNvSpPr>
          <p:nvPr>
            <p:ph type="subTitle" idx="2"/>
          </p:nvPr>
        </p:nvSpPr>
        <p:spPr>
          <a:xfrm>
            <a:off x="4374125" y="843156"/>
            <a:ext cx="35562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534923" hangingPunct="0"/>
            <a:r>
              <a:rPr lang="en-US" altLang="ko-KR" sz="15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Tomcat 8.5 , </a:t>
            </a:r>
            <a:r>
              <a:rPr lang="en-US" altLang="ko-KR" sz="1500" b="1" dirty="0">
                <a:latin typeface="굴림체" panose="020B0609000101010101" pitchFamily="49" charset="-127"/>
                <a:ea typeface="굴림체" panose="020B0609000101010101" pitchFamily="49" charset="-127"/>
                <a:sym typeface="Century Gothic"/>
              </a:rPr>
              <a:t>MySQL 8.0 , </a:t>
            </a:r>
            <a:r>
              <a:rPr lang="en-US" altLang="ko-KR" sz="15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JDK1.8 , </a:t>
            </a:r>
            <a:r>
              <a:rPr lang="en-US" altLang="ko-KR" sz="1500" b="1" dirty="0" err="1">
                <a:latin typeface="굴림체" panose="020B0609000101010101" pitchFamily="49" charset="-127"/>
                <a:ea typeface="굴림체" panose="020B0609000101010101" pitchFamily="49" charset="-127"/>
                <a:sym typeface="Century Gothic"/>
              </a:rPr>
              <a:t>exERD</a:t>
            </a:r>
            <a:r>
              <a:rPr lang="en-US" altLang="ko-KR" sz="1500" b="1" dirty="0">
                <a:latin typeface="굴림체" panose="020B0609000101010101" pitchFamily="49" charset="-127"/>
                <a:ea typeface="굴림체" panose="020B0609000101010101" pitchFamily="49" charset="-127"/>
                <a:sym typeface="Century Gothic"/>
              </a:rPr>
              <a:t> , </a:t>
            </a:r>
            <a:r>
              <a:rPr lang="en-US" altLang="ko-KR" sz="15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VisualSVN</a:t>
            </a:r>
            <a:r>
              <a:rPr lang="en-US" altLang="ko-KR" sz="15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Server Manager </a:t>
            </a:r>
            <a:r>
              <a:rPr lang="en-US" altLang="ko-KR" sz="1500" b="1" dirty="0">
                <a:latin typeface="굴림체" panose="020B0609000101010101" pitchFamily="49" charset="-127"/>
                <a:ea typeface="굴림체" panose="020B0609000101010101" pitchFamily="49" charset="-127"/>
                <a:sym typeface="Century Gothic"/>
              </a:rPr>
              <a:t>4.2</a:t>
            </a:r>
            <a:endParaRPr lang="en-US" altLang="ko-KR" sz="15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67" name="Google Shape;267;p40"/>
          <p:cNvSpPr txBox="1">
            <a:spLocks noGrp="1"/>
          </p:cNvSpPr>
          <p:nvPr>
            <p:ph type="subTitle" idx="5"/>
          </p:nvPr>
        </p:nvSpPr>
        <p:spPr>
          <a:xfrm>
            <a:off x="4374125" y="1998106"/>
            <a:ext cx="35517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0"/>
            <a:r>
              <a:rPr lang="ko-KR" alt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언어</a:t>
            </a:r>
          </a:p>
        </p:txBody>
      </p:sp>
      <p:sp>
        <p:nvSpPr>
          <p:cNvPr id="268" name="Google Shape;268;p40"/>
          <p:cNvSpPr txBox="1">
            <a:spLocks noGrp="1"/>
          </p:cNvSpPr>
          <p:nvPr>
            <p:ph type="title"/>
          </p:nvPr>
        </p:nvSpPr>
        <p:spPr>
          <a:xfrm>
            <a:off x="-112643" y="1712250"/>
            <a:ext cx="3006918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 환경</a:t>
            </a:r>
            <a:endParaRPr dirty="0"/>
          </a:p>
        </p:txBody>
      </p:sp>
      <p:sp>
        <p:nvSpPr>
          <p:cNvPr id="269" name="Google Shape;269;p40"/>
          <p:cNvSpPr txBox="1">
            <a:spLocks noGrp="1"/>
          </p:cNvSpPr>
          <p:nvPr>
            <p:ph type="subTitle" idx="6"/>
          </p:nvPr>
        </p:nvSpPr>
        <p:spPr>
          <a:xfrm>
            <a:off x="4374125" y="2468916"/>
            <a:ext cx="35562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534923" hangingPunct="0"/>
            <a:r>
              <a:rPr lang="en-US" altLang="ko-KR" sz="1500" b="1" dirty="0">
                <a:latin typeface="굴림체" panose="020B0609000101010101" pitchFamily="49" charset="-127"/>
                <a:ea typeface="굴림체" panose="020B0609000101010101" pitchFamily="49" charset="-127"/>
                <a:sym typeface="Century Gothic"/>
              </a:rPr>
              <a:t>JAVA , </a:t>
            </a:r>
            <a:r>
              <a:rPr lang="en-US" altLang="ko-KR" sz="15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JavaScript , JQuery , Ajax</a:t>
            </a:r>
          </a:p>
          <a:p>
            <a:pPr defTabSz="534923" hangingPunct="0"/>
            <a:r>
              <a:rPr lang="en-US" altLang="ko-KR" sz="1500" b="1" dirty="0">
                <a:latin typeface="굴림체" panose="020B0609000101010101" pitchFamily="49" charset="-127"/>
                <a:ea typeface="굴림체" panose="020B0609000101010101" pitchFamily="49" charset="-127"/>
                <a:sym typeface="Century Gothic"/>
              </a:rPr>
              <a:t>HTML , </a:t>
            </a:r>
            <a:r>
              <a:rPr lang="en-US" altLang="ko-KR" sz="15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CSS , </a:t>
            </a:r>
            <a:r>
              <a:rPr lang="en-US" altLang="ko-KR" sz="1500" b="1" dirty="0">
                <a:latin typeface="굴림체" panose="020B0609000101010101" pitchFamily="49" charset="-127"/>
                <a:ea typeface="굴림체" panose="020B0609000101010101" pitchFamily="49" charset="-127"/>
                <a:sym typeface="Century Gothic"/>
              </a:rPr>
              <a:t>JSP , </a:t>
            </a:r>
            <a:r>
              <a:rPr lang="en-US" altLang="ko-KR" sz="15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MySQL</a:t>
            </a:r>
            <a:endParaRPr lang="ko-KR" altLang="en-US" sz="1500" b="1" dirty="0">
              <a:latin typeface="굴림체" panose="020B0609000101010101" pitchFamily="49" charset="-127"/>
              <a:ea typeface="굴림체" panose="020B0609000101010101" pitchFamily="49" charset="-127"/>
              <a:sym typeface="Century Gothic"/>
            </a:endParaRPr>
          </a:p>
        </p:txBody>
      </p:sp>
      <p:sp>
        <p:nvSpPr>
          <p:cNvPr id="270" name="Google Shape;270;p40"/>
          <p:cNvSpPr txBox="1">
            <a:spLocks noGrp="1"/>
          </p:cNvSpPr>
          <p:nvPr>
            <p:ph type="subTitle" idx="3"/>
          </p:nvPr>
        </p:nvSpPr>
        <p:spPr>
          <a:xfrm>
            <a:off x="4374125" y="3624616"/>
            <a:ext cx="35517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0"/>
            <a:r>
              <a:rPr lang="ko-KR" alt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</a:t>
            </a:r>
            <a:r>
              <a:rPr lang="ko-KR" alt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도구</a:t>
            </a:r>
            <a:endParaRPr lang="ko-KR" alt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1" name="Google Shape;271;p40"/>
          <p:cNvSpPr txBox="1">
            <a:spLocks noGrp="1"/>
          </p:cNvSpPr>
          <p:nvPr>
            <p:ph type="subTitle" idx="4"/>
          </p:nvPr>
        </p:nvSpPr>
        <p:spPr>
          <a:xfrm>
            <a:off x="4374125" y="4099201"/>
            <a:ext cx="35562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534923" hangingPunct="0"/>
            <a:r>
              <a:rPr lang="ko-KR" altLang="en-US" sz="1500" b="1" dirty="0">
                <a:latin typeface="굴림체" panose="020B0609000101010101" pitchFamily="49" charset="-127"/>
                <a:ea typeface="굴림체" panose="020B0609000101010101" pitchFamily="49" charset="-127"/>
                <a:sym typeface="Century Gothic"/>
              </a:rPr>
              <a:t>이클립스</a:t>
            </a:r>
            <a:r>
              <a:rPr lang="en-US" altLang="ko-KR" sz="1500" b="1" dirty="0">
                <a:latin typeface="굴림체" panose="020B0609000101010101" pitchFamily="49" charset="-127"/>
                <a:ea typeface="굴림체" panose="020B0609000101010101" pitchFamily="49" charset="-127"/>
                <a:sym typeface="Century Gothic"/>
              </a:rPr>
              <a:t> , Visual </a:t>
            </a:r>
            <a:r>
              <a:rPr lang="en-US" altLang="ko-KR" sz="15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SVN</a:t>
            </a:r>
          </a:p>
          <a:p>
            <a:pPr defTabSz="534923" hangingPunct="0"/>
            <a:r>
              <a:rPr lang="en-US" altLang="ko-KR" sz="1500" b="1" dirty="0" err="1">
                <a:latin typeface="굴림체" panose="020B0609000101010101" pitchFamily="49" charset="-127"/>
                <a:ea typeface="굴림체" panose="020B0609000101010101" pitchFamily="49" charset="-127"/>
                <a:sym typeface="Century Gothic"/>
              </a:rPr>
              <a:t>PicPick</a:t>
            </a:r>
            <a:r>
              <a:rPr lang="en-US" altLang="ko-KR" sz="1500" b="1" dirty="0">
                <a:latin typeface="굴림체" panose="020B0609000101010101" pitchFamily="49" charset="-127"/>
                <a:ea typeface="굴림체" panose="020B0609000101010101" pitchFamily="49" charset="-127"/>
                <a:sym typeface="Century Gothic"/>
              </a:rPr>
              <a:t> , </a:t>
            </a:r>
            <a:r>
              <a:rPr lang="ko-KR" altLang="en-US" sz="15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한글</a:t>
            </a:r>
            <a:r>
              <a:rPr lang="en-US" altLang="ko-KR" sz="15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, </a:t>
            </a:r>
            <a:r>
              <a:rPr lang="en-US" altLang="ko-KR" sz="1500" b="1" dirty="0">
                <a:latin typeface="굴림체" panose="020B0609000101010101" pitchFamily="49" charset="-127"/>
                <a:ea typeface="굴림체" panose="020B0609000101010101" pitchFamily="49" charset="-127"/>
                <a:sym typeface="Century Gothic"/>
              </a:rPr>
              <a:t>PowerPoint</a:t>
            </a:r>
            <a:endParaRPr lang="ko-KR" altLang="en-US" sz="1500" b="1" dirty="0">
              <a:latin typeface="굴림체" panose="020B0609000101010101" pitchFamily="49" charset="-127"/>
              <a:ea typeface="굴림체" panose="020B0609000101010101" pitchFamily="49" charset="-127"/>
              <a:sym typeface="Century Gothic"/>
            </a:endParaRPr>
          </a:p>
        </p:txBody>
      </p:sp>
      <p:sp>
        <p:nvSpPr>
          <p:cNvPr id="277" name="Google Shape;277;p40"/>
          <p:cNvSpPr/>
          <p:nvPr/>
        </p:nvSpPr>
        <p:spPr>
          <a:xfrm>
            <a:off x="3632466" y="3733799"/>
            <a:ext cx="543226" cy="54175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0"/>
          <p:cNvSpPr/>
          <p:nvPr/>
        </p:nvSpPr>
        <p:spPr>
          <a:xfrm rot="-5400000">
            <a:off x="2751875" y="639265"/>
            <a:ext cx="283500" cy="148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0574;p73"/>
          <p:cNvGrpSpPr/>
          <p:nvPr/>
        </p:nvGrpSpPr>
        <p:grpSpPr>
          <a:xfrm>
            <a:off x="3589438" y="571765"/>
            <a:ext cx="508520" cy="508520"/>
            <a:chOff x="2676100" y="832575"/>
            <a:chExt cx="483125" cy="483125"/>
          </a:xfrm>
          <a:solidFill>
            <a:schemeClr val="accent3"/>
          </a:solidFill>
        </p:grpSpPr>
        <p:sp>
          <p:nvSpPr>
            <p:cNvPr id="17" name="Google Shape;10575;p73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10576;p73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10577;p73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" name="Google Shape;12530;p79"/>
          <p:cNvGrpSpPr/>
          <p:nvPr/>
        </p:nvGrpSpPr>
        <p:grpSpPr>
          <a:xfrm>
            <a:off x="3632466" y="2173678"/>
            <a:ext cx="465492" cy="466728"/>
            <a:chOff x="-1333200" y="2770450"/>
            <a:chExt cx="291450" cy="292225"/>
          </a:xfrm>
          <a:solidFill>
            <a:schemeClr val="accent3"/>
          </a:solidFill>
        </p:grpSpPr>
        <p:sp>
          <p:nvSpPr>
            <p:cNvPr id="21" name="Google Shape;12531;p79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532;p79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/>
              <a:pPr algn="r"/>
              <a:t>11</a:t>
            </a:fld>
            <a:endParaRPr lang="ko-KR" altLang="en-US" dirty="0"/>
          </a:p>
        </p:txBody>
      </p:sp>
      <p:sp>
        <p:nvSpPr>
          <p:cNvPr id="26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/>
              <a:t>/50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>
            <a:spLocks noGrp="1"/>
          </p:cNvSpPr>
          <p:nvPr>
            <p:ph type="title" idx="2"/>
          </p:nvPr>
        </p:nvSpPr>
        <p:spPr>
          <a:xfrm flipH="1">
            <a:off x="0" y="2012850"/>
            <a:ext cx="2893500" cy="11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" name="Google Shape;226;p35"/>
          <p:cNvSpPr txBox="1">
            <a:spLocks/>
          </p:cNvSpPr>
          <p:nvPr/>
        </p:nvSpPr>
        <p:spPr>
          <a:xfrm flipH="1">
            <a:off x="3710608" y="2012850"/>
            <a:ext cx="4499113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8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요구분석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02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B48D3D-60F3-48B4-BFBD-ADE575E07EDE}"/>
              </a:ext>
            </a:extLst>
          </p:cNvPr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Google Shape;197;p31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solidFill>
                  <a:schemeClr val="bg1"/>
                </a:solidFill>
              </a:rPr>
              <a:t>유스케이스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 descr="C:\Users\727\Downloads\유즈케이스.jpg">
            <a:extLst>
              <a:ext uri="{FF2B5EF4-FFF2-40B4-BE49-F238E27FC236}">
                <a16:creationId xmlns:a16="http://schemas.microsoft.com/office/drawing/2014/main" id="{178F5BFD-69FE-5B39-515E-E76858618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391" y="748748"/>
            <a:ext cx="6272913" cy="440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-43543"/>
            <a:ext cx="1609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05.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요구분석</a:t>
            </a:r>
            <a:endParaRPr lang="ko-KR" altLang="en-US" sz="2000" b="1" dirty="0">
              <a:solidFill>
                <a:schemeClr val="bg1"/>
              </a:solidFill>
              <a:latin typeface="Encode Sans Semi Condensed" charset="0"/>
            </a:endParaRPr>
          </a:p>
        </p:txBody>
      </p:sp>
      <p:sp>
        <p:nvSpPr>
          <p:cNvPr id="8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13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47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B48D3D-60F3-48B4-BFBD-ADE575E07EDE}"/>
              </a:ext>
            </a:extLst>
          </p:cNvPr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Google Shape;197;p31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</a:rPr>
              <a:t>시퀀스 </a:t>
            </a:r>
            <a:r>
              <a:rPr lang="ko-KR" altLang="en-US" dirty="0" smtClean="0">
                <a:solidFill>
                  <a:schemeClr val="bg1"/>
                </a:solidFill>
              </a:rPr>
              <a:t>다이어그램 </a:t>
            </a:r>
            <a:r>
              <a:rPr lang="en-US" altLang="ko-KR" dirty="0" smtClean="0">
                <a:solidFill>
                  <a:schemeClr val="bg1"/>
                </a:solidFill>
              </a:rPr>
              <a:t>(1/7)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2" descr="C:\Users\727\Downloads\회원가입 시퀀스.jpg">
            <a:extLst>
              <a:ext uri="{FF2B5EF4-FFF2-40B4-BE49-F238E27FC236}">
                <a16:creationId xmlns:a16="http://schemas.microsoft.com/office/drawing/2014/main" id="{85F93C7A-FB57-F3BA-79DE-C1AD52A94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88" y="1223727"/>
            <a:ext cx="4128364" cy="395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727\Downloads\아이디 중복검사 시퀀스.jpg">
            <a:extLst>
              <a:ext uri="{FF2B5EF4-FFF2-40B4-BE49-F238E27FC236}">
                <a16:creationId xmlns:a16="http://schemas.microsoft.com/office/drawing/2014/main" id="{8DF33716-345A-0D8C-42B4-4DC279E2E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371" y="1278881"/>
            <a:ext cx="4485994" cy="383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FAB402-1FDB-7D93-DEAA-65D38DB72E16}"/>
              </a:ext>
            </a:extLst>
          </p:cNvPr>
          <p:cNvSpPr/>
          <p:nvPr/>
        </p:nvSpPr>
        <p:spPr>
          <a:xfrm>
            <a:off x="1310853" y="748748"/>
            <a:ext cx="1955692" cy="436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회원가입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74CA480-1C23-0F9D-6A83-E553DF0BC3DD}"/>
              </a:ext>
            </a:extLst>
          </p:cNvPr>
          <p:cNvSpPr/>
          <p:nvPr/>
        </p:nvSpPr>
        <p:spPr>
          <a:xfrm>
            <a:off x="5595105" y="748748"/>
            <a:ext cx="1955692" cy="436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중복검사</a:t>
            </a:r>
          </a:p>
        </p:txBody>
      </p:sp>
      <p:sp>
        <p:nvSpPr>
          <p:cNvPr id="12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14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-43543"/>
            <a:ext cx="1609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05.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요구분석</a:t>
            </a:r>
            <a:endParaRPr lang="ko-KR" altLang="en-US" sz="2000" b="1" dirty="0">
              <a:solidFill>
                <a:schemeClr val="bg1"/>
              </a:solidFill>
              <a:latin typeface="Encode Sans Semi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10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B48D3D-60F3-48B4-BFBD-ADE575E07EDE}"/>
              </a:ext>
            </a:extLst>
          </p:cNvPr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Google Shape;197;p31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dirty="0">
                <a:solidFill>
                  <a:schemeClr val="bg1"/>
                </a:solidFill>
              </a:rPr>
              <a:t>시퀀스 다이어그램 </a:t>
            </a:r>
            <a:r>
              <a:rPr lang="en-US" altLang="ko-KR" dirty="0" smtClean="0">
                <a:solidFill>
                  <a:schemeClr val="bg1"/>
                </a:solidFill>
              </a:rPr>
              <a:t>(2/7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FAB402-1FDB-7D93-DEAA-65D38DB72E16}"/>
              </a:ext>
            </a:extLst>
          </p:cNvPr>
          <p:cNvSpPr/>
          <p:nvPr/>
        </p:nvSpPr>
        <p:spPr>
          <a:xfrm>
            <a:off x="1310853" y="748748"/>
            <a:ext cx="1955692" cy="436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74CA480-1C23-0F9D-6A83-E553DF0BC3DD}"/>
              </a:ext>
            </a:extLst>
          </p:cNvPr>
          <p:cNvSpPr/>
          <p:nvPr/>
        </p:nvSpPr>
        <p:spPr>
          <a:xfrm>
            <a:off x="5595105" y="748748"/>
            <a:ext cx="1955692" cy="436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회원정보 수정</a:t>
            </a:r>
          </a:p>
        </p:txBody>
      </p:sp>
      <p:pic>
        <p:nvPicPr>
          <p:cNvPr id="7" name="Picture 3" descr="C:\Users\727\Downloads\로그인.jpg">
            <a:extLst>
              <a:ext uri="{FF2B5EF4-FFF2-40B4-BE49-F238E27FC236}">
                <a16:creationId xmlns:a16="http://schemas.microsoft.com/office/drawing/2014/main" id="{8E07E633-09EE-7E2D-C22D-2861AEE1D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5363"/>
            <a:ext cx="4437717" cy="373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727\Downloads\회원정보 수정 시퀀스.jpg">
            <a:extLst>
              <a:ext uri="{FF2B5EF4-FFF2-40B4-BE49-F238E27FC236}">
                <a16:creationId xmlns:a16="http://schemas.microsoft.com/office/drawing/2014/main" id="{2AE679CA-0971-4426-89B6-05424C029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717" y="1340768"/>
            <a:ext cx="4651427" cy="363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15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-43543"/>
            <a:ext cx="1609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05.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요구분석</a:t>
            </a:r>
            <a:endParaRPr lang="ko-KR" altLang="en-US" sz="2000" b="1" dirty="0">
              <a:solidFill>
                <a:schemeClr val="bg1"/>
              </a:solidFill>
              <a:latin typeface="Encode Sans Semi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55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B48D3D-60F3-48B4-BFBD-ADE575E07EDE}"/>
              </a:ext>
            </a:extLst>
          </p:cNvPr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Google Shape;197;p31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dirty="0">
                <a:solidFill>
                  <a:schemeClr val="bg1"/>
                </a:solidFill>
              </a:rPr>
              <a:t>시퀀스 다이어그램 </a:t>
            </a:r>
            <a:r>
              <a:rPr lang="en-US" altLang="ko-KR" dirty="0" smtClean="0">
                <a:solidFill>
                  <a:schemeClr val="bg1"/>
                </a:solidFill>
              </a:rPr>
              <a:t>(3/7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FAB402-1FDB-7D93-DEAA-65D38DB72E16}"/>
              </a:ext>
            </a:extLst>
          </p:cNvPr>
          <p:cNvSpPr/>
          <p:nvPr/>
        </p:nvSpPr>
        <p:spPr>
          <a:xfrm>
            <a:off x="1310853" y="748748"/>
            <a:ext cx="1955692" cy="436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비밀번호 변경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74CA480-1C23-0F9D-6A83-E553DF0BC3DD}"/>
              </a:ext>
            </a:extLst>
          </p:cNvPr>
          <p:cNvSpPr/>
          <p:nvPr/>
        </p:nvSpPr>
        <p:spPr>
          <a:xfrm>
            <a:off x="5595104" y="748748"/>
            <a:ext cx="2346747" cy="436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챔피언 정보</a:t>
            </a:r>
            <a:r>
              <a:rPr lang="en-US" altLang="ko-KR" dirty="0"/>
              <a:t>, </a:t>
            </a:r>
            <a:r>
              <a:rPr lang="ko-KR" altLang="en-US" dirty="0"/>
              <a:t>평가 열람</a:t>
            </a:r>
          </a:p>
        </p:txBody>
      </p:sp>
      <p:pic>
        <p:nvPicPr>
          <p:cNvPr id="2" name="Picture 2" descr="C:\Users\727\Downloads\비밀번호변경 시퀀스.jpg">
            <a:extLst>
              <a:ext uri="{FF2B5EF4-FFF2-40B4-BE49-F238E27FC236}">
                <a16:creationId xmlns:a16="http://schemas.microsoft.com/office/drawing/2014/main" id="{6BE859C0-31DE-E71E-38DD-DA0190778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85363"/>
            <a:ext cx="4476083" cy="387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727\Downloads\평가열람 시퀀스.jpg">
            <a:extLst>
              <a:ext uri="{FF2B5EF4-FFF2-40B4-BE49-F238E27FC236}">
                <a16:creationId xmlns:a16="http://schemas.microsoft.com/office/drawing/2014/main" id="{10F8FD34-46FB-2A9D-0DF2-8B2CEA085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970" y="1173308"/>
            <a:ext cx="4590029" cy="389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16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-43543"/>
            <a:ext cx="1609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05.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요구분석</a:t>
            </a:r>
            <a:endParaRPr lang="ko-KR" altLang="en-US" sz="2000" b="1" dirty="0">
              <a:solidFill>
                <a:schemeClr val="bg1"/>
              </a:solidFill>
              <a:latin typeface="Encode Sans Semi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62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B48D3D-60F3-48B4-BFBD-ADE575E07EDE}"/>
              </a:ext>
            </a:extLst>
          </p:cNvPr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Google Shape;197;p31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dirty="0">
                <a:solidFill>
                  <a:schemeClr val="bg1"/>
                </a:solidFill>
              </a:rPr>
              <a:t>시퀀스 다이어그램 </a:t>
            </a:r>
            <a:r>
              <a:rPr lang="en-US" altLang="ko-KR" dirty="0" smtClean="0">
                <a:solidFill>
                  <a:schemeClr val="bg1"/>
                </a:solidFill>
              </a:rPr>
              <a:t>(4/7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FAB402-1FDB-7D93-DEAA-65D38DB72E16}"/>
              </a:ext>
            </a:extLst>
          </p:cNvPr>
          <p:cNvSpPr/>
          <p:nvPr/>
        </p:nvSpPr>
        <p:spPr>
          <a:xfrm>
            <a:off x="1310853" y="748748"/>
            <a:ext cx="1955692" cy="436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챔피언 평가 등록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74CA480-1C23-0F9D-6A83-E553DF0BC3DD}"/>
              </a:ext>
            </a:extLst>
          </p:cNvPr>
          <p:cNvSpPr/>
          <p:nvPr/>
        </p:nvSpPr>
        <p:spPr>
          <a:xfrm>
            <a:off x="5595104" y="748748"/>
            <a:ext cx="2346747" cy="436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챔피언 평가 수정</a:t>
            </a:r>
          </a:p>
        </p:txBody>
      </p:sp>
      <p:pic>
        <p:nvPicPr>
          <p:cNvPr id="4" name="Picture 2" descr="C:\Users\727\Downloads\평가등록 시퀀스.jpg">
            <a:extLst>
              <a:ext uri="{FF2B5EF4-FFF2-40B4-BE49-F238E27FC236}">
                <a16:creationId xmlns:a16="http://schemas.microsoft.com/office/drawing/2014/main" id="{AE5D4664-A331-322A-DCAE-C5F05E7EE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302106"/>
            <a:ext cx="4505739" cy="384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727\Downloads\평가수정 시퀀스.jpg">
            <a:extLst>
              <a:ext uri="{FF2B5EF4-FFF2-40B4-BE49-F238E27FC236}">
                <a16:creationId xmlns:a16="http://schemas.microsoft.com/office/drawing/2014/main" id="{BB025CF6-D568-83A6-6298-6ED32CA5E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02106"/>
            <a:ext cx="4544161" cy="384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17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-43543"/>
            <a:ext cx="1609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05.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요구분석</a:t>
            </a:r>
            <a:endParaRPr lang="ko-KR" altLang="en-US" sz="2000" b="1" dirty="0">
              <a:solidFill>
                <a:schemeClr val="bg1"/>
              </a:solidFill>
              <a:latin typeface="Encode Sans Semi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12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B48D3D-60F3-48B4-BFBD-ADE575E07EDE}"/>
              </a:ext>
            </a:extLst>
          </p:cNvPr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Google Shape;197;p31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dirty="0">
                <a:solidFill>
                  <a:schemeClr val="bg1"/>
                </a:solidFill>
              </a:rPr>
              <a:t>시퀀스 다이어그램 </a:t>
            </a:r>
            <a:r>
              <a:rPr lang="en-US" altLang="ko-KR" dirty="0" smtClean="0">
                <a:solidFill>
                  <a:schemeClr val="bg1"/>
                </a:solidFill>
              </a:rPr>
              <a:t>(5/7)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FAB402-1FDB-7D93-DEAA-65D38DB72E16}"/>
              </a:ext>
            </a:extLst>
          </p:cNvPr>
          <p:cNvSpPr/>
          <p:nvPr/>
        </p:nvSpPr>
        <p:spPr>
          <a:xfrm>
            <a:off x="1310853" y="748748"/>
            <a:ext cx="1955692" cy="436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챔피언 평가 삭제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74CA480-1C23-0F9D-6A83-E553DF0BC3DD}"/>
              </a:ext>
            </a:extLst>
          </p:cNvPr>
          <p:cNvSpPr/>
          <p:nvPr/>
        </p:nvSpPr>
        <p:spPr>
          <a:xfrm>
            <a:off x="5573158" y="754425"/>
            <a:ext cx="2346747" cy="436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챔피언 검색</a:t>
            </a:r>
          </a:p>
        </p:txBody>
      </p:sp>
      <p:pic>
        <p:nvPicPr>
          <p:cNvPr id="2" name="Picture 2" descr="C:\Users\727\Downloads\평가삭제 시퀀스.jpg">
            <a:extLst>
              <a:ext uri="{FF2B5EF4-FFF2-40B4-BE49-F238E27FC236}">
                <a16:creationId xmlns:a16="http://schemas.microsoft.com/office/drawing/2014/main" id="{56CE0CB9-D0C1-E1EA-B3A3-54410D00C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" y="1287475"/>
            <a:ext cx="4072379" cy="38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727\Downloads\챔피언 검색 시퀀스.jpg">
            <a:extLst>
              <a:ext uri="{FF2B5EF4-FFF2-40B4-BE49-F238E27FC236}">
                <a16:creationId xmlns:a16="http://schemas.microsoft.com/office/drawing/2014/main" id="{F69FE1B0-4271-C410-D8AF-A36B4C248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749" y="1400942"/>
            <a:ext cx="4907616" cy="374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18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-43543"/>
            <a:ext cx="1609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05.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요구분석</a:t>
            </a:r>
            <a:endParaRPr lang="ko-KR" altLang="en-US" sz="2000" b="1" dirty="0">
              <a:solidFill>
                <a:schemeClr val="bg1"/>
              </a:solidFill>
              <a:latin typeface="Encode Sans Semi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89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B48D3D-60F3-48B4-BFBD-ADE575E07EDE}"/>
              </a:ext>
            </a:extLst>
          </p:cNvPr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Google Shape;197;p31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dirty="0">
                <a:solidFill>
                  <a:schemeClr val="bg1"/>
                </a:solidFill>
              </a:rPr>
              <a:t>시퀀스 다이어그램 </a:t>
            </a:r>
            <a:r>
              <a:rPr lang="en-US" altLang="ko-KR" dirty="0" smtClean="0">
                <a:solidFill>
                  <a:schemeClr val="bg1"/>
                </a:solidFill>
              </a:rPr>
              <a:t>(6/7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FAB402-1FDB-7D93-DEAA-65D38DB72E16}"/>
              </a:ext>
            </a:extLst>
          </p:cNvPr>
          <p:cNvSpPr/>
          <p:nvPr/>
        </p:nvSpPr>
        <p:spPr>
          <a:xfrm>
            <a:off x="1310853" y="748748"/>
            <a:ext cx="1955692" cy="436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챔피언 추가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74CA480-1C23-0F9D-6A83-E553DF0BC3DD}"/>
              </a:ext>
            </a:extLst>
          </p:cNvPr>
          <p:cNvSpPr/>
          <p:nvPr/>
        </p:nvSpPr>
        <p:spPr>
          <a:xfrm>
            <a:off x="5566938" y="754426"/>
            <a:ext cx="2346747" cy="436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챔피언 삭제</a:t>
            </a:r>
          </a:p>
        </p:txBody>
      </p:sp>
      <p:pic>
        <p:nvPicPr>
          <p:cNvPr id="4" name="Picture 2" descr="C:\Users\727\Downloads\챔피언추가 시퀀스.jpg">
            <a:extLst>
              <a:ext uri="{FF2B5EF4-FFF2-40B4-BE49-F238E27FC236}">
                <a16:creationId xmlns:a16="http://schemas.microsoft.com/office/drawing/2014/main" id="{E26E6212-3D4A-49A3-D517-45B86966E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4314"/>
            <a:ext cx="4428000" cy="376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727\Downloads\챔피언 삭제 시퀀스.jpg">
            <a:extLst>
              <a:ext uri="{FF2B5EF4-FFF2-40B4-BE49-F238E27FC236}">
                <a16:creationId xmlns:a16="http://schemas.microsoft.com/office/drawing/2014/main" id="{0ED00BDF-CE59-F1AC-58FB-2F77207A1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000" y="1324315"/>
            <a:ext cx="4716000" cy="373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19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-43543"/>
            <a:ext cx="1609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05.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요구분석</a:t>
            </a:r>
            <a:endParaRPr lang="ko-KR" altLang="en-US" sz="2000" b="1" dirty="0">
              <a:solidFill>
                <a:schemeClr val="bg1"/>
              </a:solidFill>
              <a:latin typeface="Encode Sans Semi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48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 idx="3"/>
          </p:nvPr>
        </p:nvSpPr>
        <p:spPr>
          <a:xfrm>
            <a:off x="-106016" y="1712250"/>
            <a:ext cx="3001616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    차</a:t>
            </a:r>
            <a:endParaRPr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title" idx="4294967295"/>
          </p:nvPr>
        </p:nvSpPr>
        <p:spPr>
          <a:xfrm>
            <a:off x="3040170" y="194289"/>
            <a:ext cx="555553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01</a:t>
            </a:r>
            <a:endParaRPr sz="1400" b="1" dirty="0"/>
          </a:p>
        </p:txBody>
      </p:sp>
      <p:sp>
        <p:nvSpPr>
          <p:cNvPr id="20" name="Google Shape;186;p30"/>
          <p:cNvSpPr txBox="1">
            <a:spLocks/>
          </p:cNvSpPr>
          <p:nvPr/>
        </p:nvSpPr>
        <p:spPr>
          <a:xfrm>
            <a:off x="3132138" y="607036"/>
            <a:ext cx="1871662" cy="54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marL="0" indent="0">
              <a:buFont typeface="Encode Sans Semi Condensed"/>
              <a:buNone/>
            </a:pPr>
            <a:r>
              <a:rPr lang="ko-KR" altLang="en-US" sz="2800" b="1" dirty="0"/>
              <a:t>팀 소개</a:t>
            </a:r>
          </a:p>
        </p:txBody>
      </p:sp>
      <p:sp>
        <p:nvSpPr>
          <p:cNvPr id="25" name="Google Shape;182;p30"/>
          <p:cNvSpPr txBox="1">
            <a:spLocks/>
          </p:cNvSpPr>
          <p:nvPr/>
        </p:nvSpPr>
        <p:spPr>
          <a:xfrm>
            <a:off x="4910593" y="194289"/>
            <a:ext cx="555553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en" sz="1400" b="1" dirty="0"/>
              <a:t>02</a:t>
            </a:r>
          </a:p>
        </p:txBody>
      </p:sp>
      <p:sp>
        <p:nvSpPr>
          <p:cNvPr id="26" name="Google Shape;182;p30"/>
          <p:cNvSpPr txBox="1">
            <a:spLocks/>
          </p:cNvSpPr>
          <p:nvPr/>
        </p:nvSpPr>
        <p:spPr>
          <a:xfrm>
            <a:off x="6711892" y="194289"/>
            <a:ext cx="555553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en" sz="1400" b="1" dirty="0"/>
              <a:t>03</a:t>
            </a:r>
          </a:p>
        </p:txBody>
      </p:sp>
      <p:sp>
        <p:nvSpPr>
          <p:cNvPr id="27" name="Google Shape;182;p30"/>
          <p:cNvSpPr txBox="1">
            <a:spLocks/>
          </p:cNvSpPr>
          <p:nvPr/>
        </p:nvSpPr>
        <p:spPr>
          <a:xfrm>
            <a:off x="3040170" y="1636781"/>
            <a:ext cx="555553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en" sz="1400" b="1" dirty="0"/>
              <a:t>04</a:t>
            </a:r>
          </a:p>
        </p:txBody>
      </p:sp>
      <p:sp>
        <p:nvSpPr>
          <p:cNvPr id="28" name="Google Shape;182;p30"/>
          <p:cNvSpPr txBox="1">
            <a:spLocks/>
          </p:cNvSpPr>
          <p:nvPr/>
        </p:nvSpPr>
        <p:spPr>
          <a:xfrm>
            <a:off x="4907824" y="1636781"/>
            <a:ext cx="555553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en" sz="1400" b="1" dirty="0"/>
              <a:t>05</a:t>
            </a:r>
          </a:p>
        </p:txBody>
      </p:sp>
      <p:sp>
        <p:nvSpPr>
          <p:cNvPr id="29" name="Google Shape;182;p30"/>
          <p:cNvSpPr txBox="1">
            <a:spLocks/>
          </p:cNvSpPr>
          <p:nvPr/>
        </p:nvSpPr>
        <p:spPr>
          <a:xfrm>
            <a:off x="6720478" y="1636781"/>
            <a:ext cx="555553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en" sz="1400" b="1" dirty="0"/>
              <a:t>06</a:t>
            </a:r>
          </a:p>
        </p:txBody>
      </p:sp>
      <p:sp>
        <p:nvSpPr>
          <p:cNvPr id="30" name="Google Shape;182;p30"/>
          <p:cNvSpPr txBox="1">
            <a:spLocks/>
          </p:cNvSpPr>
          <p:nvPr/>
        </p:nvSpPr>
        <p:spPr>
          <a:xfrm>
            <a:off x="3040170" y="3079601"/>
            <a:ext cx="555553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en" sz="1400" b="1" dirty="0"/>
              <a:t>07</a:t>
            </a:r>
          </a:p>
        </p:txBody>
      </p:sp>
      <p:sp>
        <p:nvSpPr>
          <p:cNvPr id="31" name="Google Shape;182;p30"/>
          <p:cNvSpPr txBox="1">
            <a:spLocks/>
          </p:cNvSpPr>
          <p:nvPr/>
        </p:nvSpPr>
        <p:spPr>
          <a:xfrm>
            <a:off x="4911654" y="3079601"/>
            <a:ext cx="555553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en" sz="1400" b="1" dirty="0"/>
              <a:t>08</a:t>
            </a:r>
          </a:p>
        </p:txBody>
      </p:sp>
      <p:sp>
        <p:nvSpPr>
          <p:cNvPr id="32" name="Google Shape;182;p30"/>
          <p:cNvSpPr txBox="1">
            <a:spLocks/>
          </p:cNvSpPr>
          <p:nvPr/>
        </p:nvSpPr>
        <p:spPr>
          <a:xfrm>
            <a:off x="6720478" y="3079601"/>
            <a:ext cx="555553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en" sz="1400" b="1" dirty="0"/>
              <a:t>09</a:t>
            </a:r>
          </a:p>
        </p:txBody>
      </p:sp>
      <p:sp>
        <p:nvSpPr>
          <p:cNvPr id="33" name="Google Shape;186;p30"/>
          <p:cNvSpPr txBox="1">
            <a:spLocks/>
          </p:cNvSpPr>
          <p:nvPr/>
        </p:nvSpPr>
        <p:spPr>
          <a:xfrm>
            <a:off x="5003800" y="607036"/>
            <a:ext cx="1871662" cy="54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marL="0" indent="0">
              <a:buFont typeface="Encode Sans Semi Condensed"/>
              <a:buNone/>
            </a:pPr>
            <a:r>
              <a:rPr lang="ko-KR" altLang="en-US" sz="2800" b="1" dirty="0"/>
              <a:t>기획 의도</a:t>
            </a:r>
          </a:p>
        </p:txBody>
      </p:sp>
      <p:sp>
        <p:nvSpPr>
          <p:cNvPr id="34" name="Google Shape;186;p30"/>
          <p:cNvSpPr txBox="1">
            <a:spLocks/>
          </p:cNvSpPr>
          <p:nvPr/>
        </p:nvSpPr>
        <p:spPr>
          <a:xfrm>
            <a:off x="6804025" y="607036"/>
            <a:ext cx="1871662" cy="54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marL="0" indent="0">
              <a:buFont typeface="Encode Sans Semi Condensed"/>
              <a:buNone/>
            </a:pPr>
            <a:r>
              <a:rPr lang="ko-KR" altLang="en-US" sz="2800" b="1" dirty="0"/>
              <a:t>개발 일정</a:t>
            </a:r>
          </a:p>
        </p:txBody>
      </p:sp>
      <p:sp>
        <p:nvSpPr>
          <p:cNvPr id="35" name="Google Shape;186;p30"/>
          <p:cNvSpPr txBox="1">
            <a:spLocks/>
          </p:cNvSpPr>
          <p:nvPr/>
        </p:nvSpPr>
        <p:spPr>
          <a:xfrm>
            <a:off x="3132138" y="2042981"/>
            <a:ext cx="1871662" cy="54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marL="0" indent="0">
              <a:buFont typeface="Encode Sans Semi Condensed"/>
              <a:buNone/>
            </a:pPr>
            <a:r>
              <a:rPr lang="ko-KR" altLang="en-US" sz="2800" b="1" dirty="0"/>
              <a:t>개발 환경</a:t>
            </a:r>
          </a:p>
        </p:txBody>
      </p:sp>
      <p:sp>
        <p:nvSpPr>
          <p:cNvPr id="36" name="Google Shape;186;p30"/>
          <p:cNvSpPr txBox="1">
            <a:spLocks/>
          </p:cNvSpPr>
          <p:nvPr/>
        </p:nvSpPr>
        <p:spPr>
          <a:xfrm>
            <a:off x="5003800" y="2042981"/>
            <a:ext cx="1871662" cy="54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marL="0" indent="0">
              <a:buFont typeface="Encode Sans Semi Condensed"/>
              <a:buNone/>
            </a:pPr>
            <a:r>
              <a:rPr lang="ko-KR" altLang="en-US" sz="2800" b="1" dirty="0"/>
              <a:t>요구 분석</a:t>
            </a:r>
            <a:endParaRPr lang="en-US" altLang="ko-KR" sz="2800" b="1" dirty="0"/>
          </a:p>
        </p:txBody>
      </p:sp>
      <p:sp>
        <p:nvSpPr>
          <p:cNvPr id="37" name="Google Shape;186;p30"/>
          <p:cNvSpPr txBox="1">
            <a:spLocks/>
          </p:cNvSpPr>
          <p:nvPr/>
        </p:nvSpPr>
        <p:spPr>
          <a:xfrm>
            <a:off x="6804025" y="2042981"/>
            <a:ext cx="1871662" cy="54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marL="0" indent="0">
              <a:buFont typeface="Encode Sans Semi Condensed"/>
              <a:buNone/>
            </a:pPr>
            <a:r>
              <a:rPr lang="ko-KR" altLang="en-US" sz="2800" b="1" dirty="0"/>
              <a:t>개발 설계</a:t>
            </a:r>
          </a:p>
        </p:txBody>
      </p:sp>
      <p:sp>
        <p:nvSpPr>
          <p:cNvPr id="38" name="Google Shape;186;p30"/>
          <p:cNvSpPr txBox="1">
            <a:spLocks/>
          </p:cNvSpPr>
          <p:nvPr/>
        </p:nvSpPr>
        <p:spPr>
          <a:xfrm>
            <a:off x="3132138" y="3478926"/>
            <a:ext cx="1871662" cy="54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marL="0" indent="0">
              <a:buFont typeface="Encode Sans Semi Condensed"/>
              <a:buNone/>
            </a:pPr>
            <a:r>
              <a:rPr lang="ko-KR" altLang="en-US" sz="2800" b="1" dirty="0"/>
              <a:t>협업</a:t>
            </a:r>
          </a:p>
        </p:txBody>
      </p:sp>
      <p:sp>
        <p:nvSpPr>
          <p:cNvPr id="39" name="Google Shape;186;p30"/>
          <p:cNvSpPr txBox="1">
            <a:spLocks/>
          </p:cNvSpPr>
          <p:nvPr/>
        </p:nvSpPr>
        <p:spPr>
          <a:xfrm>
            <a:off x="5003800" y="3478926"/>
            <a:ext cx="1871662" cy="54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marL="0" indent="0">
              <a:buFont typeface="Encode Sans Semi Condensed"/>
              <a:buNone/>
            </a:pPr>
            <a:r>
              <a:rPr lang="ko-KR" altLang="en-US" sz="2800" b="1" dirty="0"/>
              <a:t>구현</a:t>
            </a:r>
            <a:r>
              <a:rPr lang="en-US" altLang="ko-KR" sz="2800" b="1" dirty="0"/>
              <a:t>      &amp;</a:t>
            </a:r>
            <a:r>
              <a:rPr lang="ko-KR" altLang="en-US" sz="2800" b="1" dirty="0"/>
              <a:t>시연</a:t>
            </a:r>
          </a:p>
        </p:txBody>
      </p:sp>
      <p:sp>
        <p:nvSpPr>
          <p:cNvPr id="40" name="Google Shape;186;p30"/>
          <p:cNvSpPr txBox="1">
            <a:spLocks/>
          </p:cNvSpPr>
          <p:nvPr/>
        </p:nvSpPr>
        <p:spPr>
          <a:xfrm>
            <a:off x="6804025" y="3478926"/>
            <a:ext cx="1871662" cy="54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marL="0" indent="0">
              <a:buFont typeface="Encode Sans Semi Condensed"/>
              <a:buNone/>
            </a:pPr>
            <a:r>
              <a:rPr lang="en-US" altLang="ko-KR" sz="2800" b="1" dirty="0"/>
              <a:t>Q&amp;A</a:t>
            </a:r>
            <a:endParaRPr lang="ko-KR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B48D3D-60F3-48B4-BFBD-ADE575E07EDE}"/>
              </a:ext>
            </a:extLst>
          </p:cNvPr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Google Shape;197;p31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dirty="0">
                <a:solidFill>
                  <a:schemeClr val="bg1"/>
                </a:solidFill>
              </a:rPr>
              <a:t>시퀀스 다이어그램 </a:t>
            </a:r>
            <a:r>
              <a:rPr lang="en-US" altLang="ko-KR" dirty="0" smtClean="0">
                <a:solidFill>
                  <a:schemeClr val="bg1"/>
                </a:solidFill>
              </a:rPr>
              <a:t>(7/7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FAB402-1FDB-7D93-DEAA-65D38DB72E16}"/>
              </a:ext>
            </a:extLst>
          </p:cNvPr>
          <p:cNvSpPr/>
          <p:nvPr/>
        </p:nvSpPr>
        <p:spPr>
          <a:xfrm>
            <a:off x="3334053" y="763148"/>
            <a:ext cx="1955692" cy="436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챔피언 수정</a:t>
            </a:r>
          </a:p>
        </p:txBody>
      </p:sp>
      <p:pic>
        <p:nvPicPr>
          <p:cNvPr id="2" name="Picture 2" descr="C:\Users\727\Downloads\챔피언 수정 시퀀스.jpg">
            <a:extLst>
              <a:ext uri="{FF2B5EF4-FFF2-40B4-BE49-F238E27FC236}">
                <a16:creationId xmlns:a16="http://schemas.microsoft.com/office/drawing/2014/main" id="{2B54EAB6-A24E-6B2F-2E63-45B0A718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" y="1296000"/>
            <a:ext cx="9093600" cy="379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20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-43543"/>
            <a:ext cx="1609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05.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요구분석</a:t>
            </a:r>
            <a:endParaRPr lang="ko-KR" altLang="en-US" sz="2000" b="1" dirty="0">
              <a:solidFill>
                <a:schemeClr val="bg1"/>
              </a:solidFill>
              <a:latin typeface="Encode Sans Semi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B48D3D-60F3-48B4-BFBD-ADE575E07EDE}"/>
              </a:ext>
            </a:extLst>
          </p:cNvPr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Google Shape;197;p31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</a:rPr>
              <a:t>클래스 다이어그램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 descr="C:\Users\727\Desktop\User클래스.jpg">
            <a:extLst>
              <a:ext uri="{FF2B5EF4-FFF2-40B4-BE49-F238E27FC236}">
                <a16:creationId xmlns:a16="http://schemas.microsoft.com/office/drawing/2014/main" id="{0D05F3A6-001A-F930-05B3-030824A5F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19" y="901559"/>
            <a:ext cx="2985841" cy="417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727\Desktop\DB클래스.jpg">
            <a:extLst>
              <a:ext uri="{FF2B5EF4-FFF2-40B4-BE49-F238E27FC236}">
                <a16:creationId xmlns:a16="http://schemas.microsoft.com/office/drawing/2014/main" id="{E200EF23-F794-75D9-AE3F-95631F77C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380" y="901560"/>
            <a:ext cx="3422115" cy="417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21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-43543"/>
            <a:ext cx="1609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05.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요구분석</a:t>
            </a:r>
            <a:endParaRPr lang="ko-KR" altLang="en-US" sz="2000" b="1" dirty="0">
              <a:solidFill>
                <a:schemeClr val="bg1"/>
              </a:solidFill>
              <a:latin typeface="Encode Sans Semi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94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>
            <a:spLocks noGrp="1"/>
          </p:cNvSpPr>
          <p:nvPr>
            <p:ph type="title" idx="2"/>
          </p:nvPr>
        </p:nvSpPr>
        <p:spPr>
          <a:xfrm flipH="1">
            <a:off x="0" y="2012850"/>
            <a:ext cx="2893500" cy="11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7" name="Google Shape;226;p35"/>
          <p:cNvSpPr txBox="1">
            <a:spLocks/>
          </p:cNvSpPr>
          <p:nvPr/>
        </p:nvSpPr>
        <p:spPr>
          <a:xfrm flipH="1">
            <a:off x="3710608" y="2012850"/>
            <a:ext cx="4499113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8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개발 </a:t>
            </a:r>
            <a:r>
              <a:rPr lang="ko-KR" altLang="en-US" dirty="0" smtClean="0">
                <a:solidFill>
                  <a:schemeClr val="bg1"/>
                </a:solidFill>
              </a:rPr>
              <a:t>설계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72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78;p40"/>
          <p:cNvSpPr/>
          <p:nvPr/>
        </p:nvSpPr>
        <p:spPr>
          <a:xfrm rot="-5400000">
            <a:off x="818497" y="675419"/>
            <a:ext cx="267990" cy="103106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B48D3D-60F3-48B4-BFBD-ADE575E07EDE}"/>
              </a:ext>
            </a:extLst>
          </p:cNvPr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Google Shape;197;p31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solidFill>
                  <a:schemeClr val="bg1"/>
                </a:solidFill>
              </a:rPr>
              <a:t>디렉토리</a:t>
            </a:r>
            <a:r>
              <a:rPr lang="ko-KR" altLang="en-US" dirty="0" smtClean="0">
                <a:solidFill>
                  <a:schemeClr val="bg1"/>
                </a:solidFill>
              </a:rPr>
              <a:t> 구성도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Google Shape;278;p40"/>
          <p:cNvSpPr/>
          <p:nvPr/>
        </p:nvSpPr>
        <p:spPr>
          <a:xfrm rot="-5400000">
            <a:off x="3748310" y="662979"/>
            <a:ext cx="267990" cy="103106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503853" y="1057469"/>
            <a:ext cx="889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Encode Sans Semi Condensed" charset="0"/>
              </a:rPr>
              <a:t>클래스</a:t>
            </a:r>
            <a:endParaRPr lang="ko-KR" altLang="en-US" sz="1200" b="1" dirty="0">
              <a:latin typeface="Encode Sans Semi Condense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46580" y="1045029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 smtClean="0">
                <a:latin typeface="Encode Sans Semi Condensed" charset="0"/>
              </a:rPr>
              <a:t>WebContent</a:t>
            </a:r>
            <a:endParaRPr lang="ko-KR" altLang="en-US" sz="1200" b="1" dirty="0">
              <a:latin typeface="Encode Sans Semi Condensed" charset="0"/>
            </a:endParaRPr>
          </a:p>
        </p:txBody>
      </p:sp>
      <p:pic>
        <p:nvPicPr>
          <p:cNvPr id="2051" name="Picture 3" descr="C:\Users\727\Downloads\클래스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26" y="1764685"/>
            <a:ext cx="2936694" cy="13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727\Downloads\디렉토링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668" y="1424474"/>
            <a:ext cx="2123170" cy="351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727\Downloads\디렉토링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867" y="949681"/>
            <a:ext cx="2006957" cy="398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727\Downloads\디렉토링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325" y="996270"/>
            <a:ext cx="1973536" cy="379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0" y="-43543"/>
            <a:ext cx="1628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06.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개발 설계</a:t>
            </a:r>
            <a:endParaRPr lang="ko-KR" altLang="en-US" sz="2000" b="1" dirty="0">
              <a:solidFill>
                <a:schemeClr val="bg1"/>
              </a:solidFill>
              <a:latin typeface="Encode Sans Semi Condensed" charset="0"/>
            </a:endParaRPr>
          </a:p>
        </p:txBody>
      </p:sp>
      <p:sp>
        <p:nvSpPr>
          <p:cNvPr id="15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23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53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B48D3D-60F3-48B4-BFBD-ADE575E07EDE}"/>
              </a:ext>
            </a:extLst>
          </p:cNvPr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Google Shape;197;p31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클래스 설계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274" y="802433"/>
            <a:ext cx="6678884" cy="4285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-43543"/>
            <a:ext cx="1628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Encode Sans Semi Condensed" charset="0"/>
              </a:rPr>
              <a:t>06.</a:t>
            </a:r>
            <a:r>
              <a:rPr lang="ko-KR" altLang="en-US" sz="2000" b="1" dirty="0">
                <a:solidFill>
                  <a:schemeClr val="bg1"/>
                </a:solidFill>
                <a:latin typeface="Encode Sans Semi Condensed" charset="0"/>
              </a:rPr>
              <a:t>개발 설계</a:t>
            </a:r>
          </a:p>
        </p:txBody>
      </p:sp>
      <p:sp>
        <p:nvSpPr>
          <p:cNvPr id="8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24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92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9275;p69"/>
          <p:cNvSpPr/>
          <p:nvPr/>
        </p:nvSpPr>
        <p:spPr>
          <a:xfrm>
            <a:off x="3569411" y="2385958"/>
            <a:ext cx="1877003" cy="7207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B48D3D-60F3-48B4-BFBD-ADE575E07EDE}"/>
              </a:ext>
            </a:extLst>
          </p:cNvPr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Google Shape;197;p31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Encode Sans Semi Condensed" charset="0"/>
              </a:rPr>
              <a:t>서비스 구성도 </a:t>
            </a:r>
            <a:r>
              <a:rPr lang="en-US" altLang="ko-KR" dirty="0" smtClean="0">
                <a:solidFill>
                  <a:schemeClr val="bg1"/>
                </a:solidFill>
                <a:latin typeface="Encode Sans Semi Condensed" charset="0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Encode Sans Semi Condensed" charset="0"/>
              </a:rPr>
              <a:t>사이트 </a:t>
            </a:r>
            <a:r>
              <a:rPr lang="ko-KR" altLang="en-US" dirty="0" err="1" smtClean="0">
                <a:solidFill>
                  <a:schemeClr val="bg1"/>
                </a:solidFill>
                <a:latin typeface="Encode Sans Semi Condensed" charset="0"/>
              </a:rPr>
              <a:t>맵</a:t>
            </a:r>
            <a:r>
              <a:rPr lang="en-US" altLang="ko-KR" dirty="0" smtClean="0">
                <a:solidFill>
                  <a:schemeClr val="bg1"/>
                </a:solidFill>
                <a:latin typeface="Encode Sans Semi Condensed" charset="0"/>
              </a:rPr>
              <a:t>)</a:t>
            </a:r>
            <a:endParaRPr dirty="0">
              <a:solidFill>
                <a:schemeClr val="bg1"/>
              </a:solidFill>
              <a:latin typeface="Encode Sans Semi Condense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-43543"/>
            <a:ext cx="1628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Encode Sans Semi Condensed" charset="0"/>
              </a:rPr>
              <a:t>06.</a:t>
            </a:r>
            <a:r>
              <a:rPr lang="ko-KR" altLang="en-US" sz="2000" b="1" dirty="0">
                <a:solidFill>
                  <a:schemeClr val="bg1"/>
                </a:solidFill>
                <a:latin typeface="Encode Sans Semi Condensed" charset="0"/>
              </a:rPr>
              <a:t>개발 설계</a:t>
            </a:r>
          </a:p>
        </p:txBody>
      </p:sp>
      <p:cxnSp>
        <p:nvCxnSpPr>
          <p:cNvPr id="10" name="Google Shape;9271;p69"/>
          <p:cNvCxnSpPr>
            <a:stCxn id="22" idx="2"/>
            <a:endCxn id="20" idx="0"/>
          </p:cNvCxnSpPr>
          <p:nvPr/>
        </p:nvCxnSpPr>
        <p:spPr>
          <a:xfrm rot="16200000" flipH="1">
            <a:off x="5217422" y="958565"/>
            <a:ext cx="745189" cy="2160454"/>
          </a:xfrm>
          <a:prstGeom prst="bentConnector3">
            <a:avLst>
              <a:gd name="adj1" fmla="val 49963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9274;p69"/>
          <p:cNvCxnSpPr>
            <a:stCxn id="21" idx="0"/>
            <a:endCxn id="22" idx="2"/>
          </p:cNvCxnSpPr>
          <p:nvPr/>
        </p:nvCxnSpPr>
        <p:spPr>
          <a:xfrm rot="16200000">
            <a:off x="3057062" y="958017"/>
            <a:ext cx="745189" cy="2160454"/>
          </a:xfrm>
          <a:prstGeom prst="bentConnector3">
            <a:avLst>
              <a:gd name="adj1" fmla="val 49963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9280;p69"/>
          <p:cNvCxnSpPr>
            <a:endCxn id="19" idx="0"/>
          </p:cNvCxnSpPr>
          <p:nvPr/>
        </p:nvCxnSpPr>
        <p:spPr>
          <a:xfrm rot="16200000" flipH="1">
            <a:off x="4667496" y="2988152"/>
            <a:ext cx="745189" cy="1031963"/>
          </a:xfrm>
          <a:prstGeom prst="bentConnector3">
            <a:avLst>
              <a:gd name="adj1" fmla="val 49963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9282;p69"/>
          <p:cNvCxnSpPr>
            <a:stCxn id="18" idx="0"/>
          </p:cNvCxnSpPr>
          <p:nvPr/>
        </p:nvCxnSpPr>
        <p:spPr>
          <a:xfrm rot="16200000">
            <a:off x="3636019" y="2987605"/>
            <a:ext cx="745189" cy="1031963"/>
          </a:xfrm>
          <a:prstGeom prst="bentConnector3">
            <a:avLst>
              <a:gd name="adj1" fmla="val 49963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9283;p69"/>
          <p:cNvSpPr/>
          <p:nvPr/>
        </p:nvSpPr>
        <p:spPr>
          <a:xfrm>
            <a:off x="2554130" y="3876181"/>
            <a:ext cx="1877003" cy="7207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Google Shape;9281;p69"/>
          <p:cNvSpPr/>
          <p:nvPr/>
        </p:nvSpPr>
        <p:spPr>
          <a:xfrm>
            <a:off x="4617103" y="3876181"/>
            <a:ext cx="1877003" cy="7207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Google Shape;9273;p69"/>
          <p:cNvSpPr/>
          <p:nvPr/>
        </p:nvSpPr>
        <p:spPr>
          <a:xfrm>
            <a:off x="5731649" y="2410839"/>
            <a:ext cx="1877003" cy="7207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Google Shape;9275;p69"/>
          <p:cNvSpPr/>
          <p:nvPr/>
        </p:nvSpPr>
        <p:spPr>
          <a:xfrm>
            <a:off x="1410929" y="2410839"/>
            <a:ext cx="1877003" cy="7207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Google Shape;9272;p69"/>
          <p:cNvSpPr/>
          <p:nvPr/>
        </p:nvSpPr>
        <p:spPr>
          <a:xfrm>
            <a:off x="3571289" y="945502"/>
            <a:ext cx="1877003" cy="7207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82483" y="1132117"/>
            <a:ext cx="163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메</a:t>
            </a:r>
            <a:r>
              <a:rPr lang="ko-KR" altLang="en-US" sz="18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인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11561" y="2593913"/>
            <a:ext cx="163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홈</a:t>
            </a:r>
            <a:endParaRPr lang="ko-KR" altLang="en-US" sz="1800" b="1" dirty="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88704" y="2587693"/>
            <a:ext cx="163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챔피언 목록</a:t>
            </a:r>
            <a:endParaRPr lang="ko-KR" altLang="en-US" sz="1800" b="1" dirty="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4509796" y="2040294"/>
            <a:ext cx="4337" cy="345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872067" y="2587693"/>
            <a:ext cx="163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챔피언 평가</a:t>
            </a:r>
            <a:endParaRPr lang="ko-KR" altLang="en-US" sz="1800" b="1" dirty="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680998" y="4074370"/>
            <a:ext cx="163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챔피언 정</a:t>
            </a:r>
            <a:r>
              <a:rPr lang="ko-KR" altLang="en-US" sz="18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보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752394" y="4074370"/>
            <a:ext cx="163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챔피언 스토리</a:t>
            </a:r>
            <a:endParaRPr lang="ko-KR" altLang="en-US" sz="1800" b="1" dirty="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3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25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10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>
            <a:spLocks noGrp="1"/>
          </p:cNvSpPr>
          <p:nvPr>
            <p:ph type="title" idx="2"/>
          </p:nvPr>
        </p:nvSpPr>
        <p:spPr>
          <a:xfrm flipH="1">
            <a:off x="0" y="2012850"/>
            <a:ext cx="2893500" cy="11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07</a:t>
            </a:r>
            <a:endParaRPr dirty="0"/>
          </a:p>
        </p:txBody>
      </p:sp>
      <p:sp>
        <p:nvSpPr>
          <p:cNvPr id="7" name="Google Shape;226;p35"/>
          <p:cNvSpPr txBox="1">
            <a:spLocks/>
          </p:cNvSpPr>
          <p:nvPr/>
        </p:nvSpPr>
        <p:spPr>
          <a:xfrm flipH="1">
            <a:off x="3710608" y="2012850"/>
            <a:ext cx="4499113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8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협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업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38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B48D3D-60F3-48B4-BFBD-ADE575E07EDE}"/>
              </a:ext>
            </a:extLst>
          </p:cNvPr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Google Shape;197;p31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변수선언 규칙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217" y="822163"/>
            <a:ext cx="6705600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71248" y="435428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Encode Sans Semi Condensed" charset="0"/>
              </a:rPr>
              <a:t>1/2</a:t>
            </a:r>
            <a:endParaRPr lang="ko-KR" altLang="en-US" b="1" dirty="0">
              <a:solidFill>
                <a:schemeClr val="bg1"/>
              </a:solidFill>
              <a:latin typeface="Encode Sans Semi Condensed" charset="0"/>
            </a:endParaRPr>
          </a:p>
        </p:txBody>
      </p:sp>
      <p:sp>
        <p:nvSpPr>
          <p:cNvPr id="8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27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-43543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mtClean="0">
                <a:solidFill>
                  <a:schemeClr val="bg1"/>
                </a:solidFill>
                <a:latin typeface="Encode Sans Semi Condensed" charset="0"/>
              </a:rPr>
              <a:t>07.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협업</a:t>
            </a:r>
            <a:endParaRPr lang="ko-KR" altLang="en-US" sz="2000" b="1" dirty="0">
              <a:solidFill>
                <a:schemeClr val="bg1"/>
              </a:solidFill>
              <a:latin typeface="Encode Sans Semi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38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B48D3D-60F3-48B4-BFBD-ADE575E07EDE}"/>
              </a:ext>
            </a:extLst>
          </p:cNvPr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Google Shape;197;p31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dirty="0">
                <a:solidFill>
                  <a:schemeClr val="bg1"/>
                </a:solidFill>
              </a:rPr>
              <a:t>변수선언 규칙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71248" y="435428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ncode Sans Semi Condensed" charset="0"/>
              </a:rPr>
              <a:t>2</a:t>
            </a:r>
            <a:r>
              <a:rPr lang="en-US" altLang="ko-KR" b="1" dirty="0" smtClean="0">
                <a:solidFill>
                  <a:schemeClr val="bg1"/>
                </a:solidFill>
                <a:latin typeface="Encode Sans Semi Condensed" charset="0"/>
              </a:rPr>
              <a:t>/2</a:t>
            </a:r>
            <a:endParaRPr lang="ko-KR" altLang="en-US" b="1" dirty="0">
              <a:solidFill>
                <a:schemeClr val="bg1"/>
              </a:solidFill>
              <a:latin typeface="Encode Sans Semi Condensed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554" y="782022"/>
            <a:ext cx="6648450" cy="4001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28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-43543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mtClean="0">
                <a:solidFill>
                  <a:schemeClr val="bg1"/>
                </a:solidFill>
                <a:latin typeface="Encode Sans Semi Condensed" charset="0"/>
              </a:rPr>
              <a:t>07.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협업</a:t>
            </a:r>
            <a:endParaRPr lang="ko-KR" altLang="en-US" sz="2000" b="1" dirty="0">
              <a:solidFill>
                <a:schemeClr val="bg1"/>
              </a:solidFill>
              <a:latin typeface="Encode Sans Semi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45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B48D3D-60F3-48B4-BFBD-ADE575E07EDE}"/>
              </a:ext>
            </a:extLst>
          </p:cNvPr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Google Shape;197;p31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명명 규칙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65" y="802433"/>
            <a:ext cx="6734175" cy="4254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29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-43543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mtClean="0">
                <a:solidFill>
                  <a:schemeClr val="bg1"/>
                </a:solidFill>
                <a:latin typeface="Encode Sans Semi Condensed" charset="0"/>
              </a:rPr>
              <a:t>07.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협업</a:t>
            </a:r>
            <a:endParaRPr lang="ko-KR" altLang="en-US" sz="2000" b="1" dirty="0">
              <a:solidFill>
                <a:schemeClr val="bg1"/>
              </a:solidFill>
              <a:latin typeface="Encode Sans Semi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69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>
            <a:spLocks noGrp="1"/>
          </p:cNvSpPr>
          <p:nvPr>
            <p:ph type="title" idx="2"/>
          </p:nvPr>
        </p:nvSpPr>
        <p:spPr>
          <a:xfrm flipH="1">
            <a:off x="0" y="2012850"/>
            <a:ext cx="2893500" cy="11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" name="Google Shape;226;p35"/>
          <p:cNvSpPr txBox="1">
            <a:spLocks/>
          </p:cNvSpPr>
          <p:nvPr/>
        </p:nvSpPr>
        <p:spPr>
          <a:xfrm flipH="1">
            <a:off x="3710608" y="2012850"/>
            <a:ext cx="4499113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8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ko-KR" altLang="en-US">
                <a:solidFill>
                  <a:schemeClr val="bg1"/>
                </a:solidFill>
              </a:rPr>
              <a:t>팀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소개</a:t>
            </a:r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B48D3D-60F3-48B4-BFBD-ADE575E07EDE}"/>
              </a:ext>
            </a:extLst>
          </p:cNvPr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Google Shape;197;p31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데이터베이스  논리</a:t>
            </a:r>
            <a:r>
              <a:rPr lang="en-US" altLang="ko-KR" dirty="0" smtClean="0">
                <a:solidFill>
                  <a:schemeClr val="bg1"/>
                </a:solidFill>
              </a:rPr>
              <a:t>&amp;</a:t>
            </a:r>
            <a:r>
              <a:rPr lang="ko-KR" altLang="en-US" dirty="0" smtClean="0">
                <a:solidFill>
                  <a:schemeClr val="bg1"/>
                </a:solidFill>
              </a:rPr>
              <a:t>물리 설계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83" y="870857"/>
            <a:ext cx="8852468" cy="411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30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-43543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mtClean="0">
                <a:solidFill>
                  <a:schemeClr val="bg1"/>
                </a:solidFill>
                <a:latin typeface="Encode Sans Semi Condensed" charset="0"/>
              </a:rPr>
              <a:t>07.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협업</a:t>
            </a:r>
            <a:endParaRPr lang="ko-KR" altLang="en-US" sz="2000" b="1" dirty="0">
              <a:solidFill>
                <a:schemeClr val="bg1"/>
              </a:solidFill>
              <a:latin typeface="Encode Sans Semi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01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>
            <a:spLocks noGrp="1"/>
          </p:cNvSpPr>
          <p:nvPr>
            <p:ph type="title" idx="2"/>
          </p:nvPr>
        </p:nvSpPr>
        <p:spPr>
          <a:xfrm flipH="1">
            <a:off x="0" y="2012850"/>
            <a:ext cx="2893500" cy="11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08</a:t>
            </a:r>
            <a:endParaRPr dirty="0"/>
          </a:p>
        </p:txBody>
      </p:sp>
      <p:sp>
        <p:nvSpPr>
          <p:cNvPr id="7" name="Google Shape;226;p35"/>
          <p:cNvSpPr txBox="1">
            <a:spLocks/>
          </p:cNvSpPr>
          <p:nvPr/>
        </p:nvSpPr>
        <p:spPr>
          <a:xfrm flipH="1">
            <a:off x="3172406" y="2012850"/>
            <a:ext cx="5666793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8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구현 </a:t>
            </a:r>
            <a:r>
              <a:rPr lang="en-US" altLang="ko-KR" dirty="0" smtClean="0">
                <a:solidFill>
                  <a:schemeClr val="bg1"/>
                </a:solidFill>
              </a:rPr>
              <a:t>&amp; </a:t>
            </a:r>
            <a:r>
              <a:rPr lang="ko-KR" altLang="en-US" dirty="0" smtClean="0">
                <a:solidFill>
                  <a:schemeClr val="bg1"/>
                </a:solidFill>
              </a:rPr>
              <a:t>시연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55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8748"/>
            <a:ext cx="9144000" cy="4394752"/>
          </a:xfrm>
          <a:prstGeom prst="rect">
            <a:avLst/>
          </a:prstGeom>
        </p:spPr>
      </p:pic>
      <p:sp>
        <p:nvSpPr>
          <p:cNvPr id="20" name="Google Shape;2136;p53"/>
          <p:cNvSpPr txBox="1">
            <a:spLocks/>
          </p:cNvSpPr>
          <p:nvPr/>
        </p:nvSpPr>
        <p:spPr>
          <a:xfrm>
            <a:off x="3333750" y="111633"/>
            <a:ext cx="2457883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3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메인 </a:t>
            </a:r>
            <a:r>
              <a:rPr lang="ko-KR" altLang="en-US" dirty="0">
                <a:solidFill>
                  <a:schemeClr val="bg1"/>
                </a:solidFill>
              </a:rPr>
              <a:t>홈</a:t>
            </a:r>
            <a:endParaRPr lang="en-US" dirty="0"/>
          </a:p>
        </p:txBody>
      </p:sp>
      <p:sp>
        <p:nvSpPr>
          <p:cNvPr id="7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32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08.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구현 </a:t>
            </a:r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&amp;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시연</a:t>
            </a:r>
            <a:endParaRPr lang="ko-KR" altLang="en-US" sz="2000" b="1" dirty="0">
              <a:solidFill>
                <a:schemeClr val="bg1"/>
              </a:solidFill>
              <a:latin typeface="Encode Sans Semi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70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8748"/>
            <a:ext cx="9144000" cy="4394752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chemeClr val="accent1"/>
            </a:solidFill>
          </a:ln>
        </p:spPr>
      </p:pic>
      <p:sp>
        <p:nvSpPr>
          <p:cNvPr id="20" name="Google Shape;2136;p53"/>
          <p:cNvSpPr txBox="1">
            <a:spLocks/>
          </p:cNvSpPr>
          <p:nvPr/>
        </p:nvSpPr>
        <p:spPr>
          <a:xfrm>
            <a:off x="3448050" y="92583"/>
            <a:ext cx="2457883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3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회원가입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71" y="998999"/>
            <a:ext cx="6302651" cy="299243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705600" y="1444487"/>
            <a:ext cx="424070" cy="1987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4312;p68"/>
          <p:cNvSpPr/>
          <p:nvPr/>
        </p:nvSpPr>
        <p:spPr>
          <a:xfrm>
            <a:off x="7083288" y="1643270"/>
            <a:ext cx="365220" cy="369054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2836508" y="1635966"/>
            <a:ext cx="3377680" cy="12378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아이디 </a:t>
            </a:r>
            <a:r>
              <a:rPr lang="ko-KR" altLang="en-US" dirty="0" err="1" smtClean="0"/>
              <a:t>입력시</a:t>
            </a:r>
            <a:r>
              <a:rPr lang="ko-KR" altLang="en-US" dirty="0" smtClean="0"/>
              <a:t> 실시간으로 해당 아이디 에 대한 가입 조건을 검사하고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조건을 충족하면 해당 아이디의 중복 여부를 검사한다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768082" y="1349829"/>
            <a:ext cx="2755643" cy="255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33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08.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구현 </a:t>
            </a:r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&amp;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시연</a:t>
            </a:r>
            <a:endParaRPr lang="ko-KR" altLang="en-US" sz="2000" b="1" dirty="0">
              <a:solidFill>
                <a:schemeClr val="bg1"/>
              </a:solidFill>
              <a:latin typeface="Encode Sans Semi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99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36;p53"/>
          <p:cNvSpPr txBox="1">
            <a:spLocks/>
          </p:cNvSpPr>
          <p:nvPr/>
        </p:nvSpPr>
        <p:spPr>
          <a:xfrm>
            <a:off x="3371850" y="0"/>
            <a:ext cx="2457883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3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로그인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42122"/>
            <a:ext cx="9152638" cy="4401378"/>
          </a:xfrm>
          <a:prstGeom prst="rect">
            <a:avLst/>
          </a:prstGeom>
        </p:spPr>
      </p:pic>
      <p:sp>
        <p:nvSpPr>
          <p:cNvPr id="11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34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08.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구현 </a:t>
            </a:r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&amp;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시연</a:t>
            </a:r>
            <a:endParaRPr lang="ko-KR" altLang="en-US" sz="2000" b="1" dirty="0">
              <a:solidFill>
                <a:schemeClr val="bg1"/>
              </a:solidFill>
              <a:latin typeface="Encode Sans Semi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46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5062"/>
            <a:ext cx="9163798" cy="4398438"/>
          </a:xfrm>
          <a:prstGeom prst="rect">
            <a:avLst/>
          </a:prstGeom>
        </p:spPr>
      </p:pic>
      <p:sp>
        <p:nvSpPr>
          <p:cNvPr id="20" name="Google Shape;2136;p53"/>
          <p:cNvSpPr txBox="1">
            <a:spLocks/>
          </p:cNvSpPr>
          <p:nvPr/>
        </p:nvSpPr>
        <p:spPr>
          <a:xfrm>
            <a:off x="2743200" y="0"/>
            <a:ext cx="3485322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3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메인 </a:t>
            </a:r>
            <a:r>
              <a:rPr lang="ko-KR" altLang="en-US" dirty="0">
                <a:solidFill>
                  <a:schemeClr val="bg1"/>
                </a:solidFill>
              </a:rPr>
              <a:t>홈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로그인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227982" y="1265584"/>
            <a:ext cx="3319669" cy="444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5300869" y="763163"/>
            <a:ext cx="1285461" cy="4638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로그인 시 메뉴 변경</a:t>
            </a:r>
          </a:p>
        </p:txBody>
      </p:sp>
      <p:sp>
        <p:nvSpPr>
          <p:cNvPr id="13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35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08.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구현 </a:t>
            </a:r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&amp;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시연</a:t>
            </a:r>
            <a:endParaRPr lang="ko-KR" altLang="en-US" sz="2000" b="1" dirty="0">
              <a:solidFill>
                <a:schemeClr val="bg1"/>
              </a:solidFill>
              <a:latin typeface="Encode Sans Semi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90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136;p53"/>
          <p:cNvSpPr txBox="1">
            <a:spLocks/>
          </p:cNvSpPr>
          <p:nvPr/>
        </p:nvSpPr>
        <p:spPr>
          <a:xfrm>
            <a:off x="3000375" y="0"/>
            <a:ext cx="3485322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3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회원정보 </a:t>
            </a:r>
            <a:r>
              <a:rPr lang="ko-KR" altLang="en-US" dirty="0">
                <a:solidFill>
                  <a:schemeClr val="bg1"/>
                </a:solidFill>
              </a:rPr>
              <a:t>수정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42122"/>
            <a:ext cx="9143999" cy="440137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380922" y="1550503"/>
            <a:ext cx="589722" cy="225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Google Shape;4312;p68"/>
          <p:cNvSpPr/>
          <p:nvPr/>
        </p:nvSpPr>
        <p:spPr>
          <a:xfrm rot="15454013">
            <a:off x="6860902" y="1148350"/>
            <a:ext cx="365220" cy="369054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꺾인 연결선 5"/>
          <p:cNvCxnSpPr>
            <a:stCxn id="7" idx="2"/>
          </p:cNvCxnSpPr>
          <p:nvPr/>
        </p:nvCxnSpPr>
        <p:spPr>
          <a:xfrm rot="5400000">
            <a:off x="5598897" y="1558107"/>
            <a:ext cx="859203" cy="1294571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799" y="1015744"/>
            <a:ext cx="3962400" cy="3078593"/>
          </a:xfrm>
          <a:prstGeom prst="rect">
            <a:avLst/>
          </a:prstGeom>
        </p:spPr>
      </p:pic>
      <p:sp>
        <p:nvSpPr>
          <p:cNvPr id="14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36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08.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구현 </a:t>
            </a:r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&amp;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시연</a:t>
            </a:r>
            <a:endParaRPr lang="ko-KR" altLang="en-US" sz="2000" b="1" dirty="0">
              <a:solidFill>
                <a:schemeClr val="bg1"/>
              </a:solidFill>
              <a:latin typeface="Encode Sans Semi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90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36;p53"/>
          <p:cNvSpPr txBox="1">
            <a:spLocks/>
          </p:cNvSpPr>
          <p:nvPr/>
        </p:nvSpPr>
        <p:spPr>
          <a:xfrm>
            <a:off x="2752725" y="0"/>
            <a:ext cx="3949148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3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챔피언 </a:t>
            </a:r>
            <a:r>
              <a:rPr lang="ko-KR" altLang="en-US" dirty="0">
                <a:solidFill>
                  <a:schemeClr val="bg1"/>
                </a:solidFill>
              </a:rPr>
              <a:t>목록</a:t>
            </a:r>
            <a:endParaRPr 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122"/>
            <a:ext cx="9144000" cy="439475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828800" y="1987826"/>
            <a:ext cx="775252" cy="417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4312;p68"/>
          <p:cNvSpPr/>
          <p:nvPr/>
        </p:nvSpPr>
        <p:spPr>
          <a:xfrm rot="16200000">
            <a:off x="2504732" y="1714787"/>
            <a:ext cx="303279" cy="20539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56531" y="1081260"/>
            <a:ext cx="3377680" cy="1025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“</a:t>
            </a:r>
            <a:r>
              <a:rPr lang="ko-KR" altLang="en-US" dirty="0" smtClean="0"/>
              <a:t>챔피언 목록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메뉴 </a:t>
            </a:r>
            <a:r>
              <a:rPr lang="ko-KR" altLang="en-US" dirty="0" err="1" smtClean="0"/>
              <a:t>클릭시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일반 사용자와 관리자 권한을 검사하여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다음 페이지의 화면과 같이 표시함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37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08.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구현 </a:t>
            </a:r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&amp;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시연</a:t>
            </a:r>
            <a:endParaRPr lang="ko-KR" altLang="en-US" sz="2000" b="1" dirty="0">
              <a:solidFill>
                <a:schemeClr val="bg1"/>
              </a:solidFill>
              <a:latin typeface="Encode Sans Semi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55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36;p53"/>
          <p:cNvSpPr txBox="1">
            <a:spLocks/>
          </p:cNvSpPr>
          <p:nvPr/>
        </p:nvSpPr>
        <p:spPr>
          <a:xfrm>
            <a:off x="2838450" y="0"/>
            <a:ext cx="3949148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3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챔피언 </a:t>
            </a:r>
            <a:r>
              <a:rPr lang="ko-KR" altLang="en-US" dirty="0">
                <a:solidFill>
                  <a:schemeClr val="bg1"/>
                </a:solidFill>
              </a:rPr>
              <a:t>목록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9373"/>
            <a:ext cx="4240696" cy="35662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61" y="1509372"/>
            <a:ext cx="4525617" cy="3634127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212574" y="841513"/>
            <a:ext cx="1683026" cy="614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일반 회원 화면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6109252" y="841513"/>
            <a:ext cx="1683026" cy="614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관리자 화면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718852" y="1669774"/>
            <a:ext cx="2179983" cy="304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03912" y="2438400"/>
            <a:ext cx="304801" cy="251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045752" y="3924576"/>
            <a:ext cx="3377680" cy="1025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관리자는 별도의 관리자 화면이 없이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챔피언을 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 할 수 있는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기능을 부여함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6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38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08.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구현 </a:t>
            </a:r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&amp;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시연</a:t>
            </a:r>
            <a:endParaRPr lang="ko-KR" altLang="en-US" sz="2000" b="1" dirty="0">
              <a:solidFill>
                <a:schemeClr val="bg1"/>
              </a:solidFill>
              <a:latin typeface="Encode Sans Semi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99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36;p53"/>
          <p:cNvSpPr txBox="1">
            <a:spLocks/>
          </p:cNvSpPr>
          <p:nvPr/>
        </p:nvSpPr>
        <p:spPr>
          <a:xfrm>
            <a:off x="2638425" y="0"/>
            <a:ext cx="4446104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3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챔피언 </a:t>
            </a:r>
            <a:r>
              <a:rPr lang="ko-KR" altLang="en-US" dirty="0">
                <a:solidFill>
                  <a:schemeClr val="bg1"/>
                </a:solidFill>
              </a:rPr>
              <a:t>목록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역할필터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51113"/>
            <a:ext cx="4077389" cy="30082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697" y="2332767"/>
            <a:ext cx="3709591" cy="13910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85" y="742122"/>
            <a:ext cx="3789104" cy="16067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313" y="3555227"/>
            <a:ext cx="3650975" cy="153026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4108175" y="2802836"/>
            <a:ext cx="481406" cy="430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076122" y="818735"/>
            <a:ext cx="1278836" cy="304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7421217" y="752253"/>
            <a:ext cx="1723796" cy="5234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1. “</a:t>
            </a:r>
            <a:r>
              <a:rPr lang="ko-KR" altLang="en-US" dirty="0" smtClean="0"/>
              <a:t>전사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229061" y="2427149"/>
            <a:ext cx="1914939" cy="5234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2. “</a:t>
            </a:r>
            <a:r>
              <a:rPr lang="ko-KR" altLang="en-US" dirty="0" smtClean="0"/>
              <a:t>전사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마법사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950765" y="3764439"/>
            <a:ext cx="2193235" cy="5234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3. </a:t>
            </a:r>
            <a:r>
              <a:rPr lang="en-US" altLang="ko-KR" dirty="0"/>
              <a:t>“</a:t>
            </a:r>
            <a:r>
              <a:rPr lang="ko-KR" altLang="en-US" dirty="0"/>
              <a:t>전사 </a:t>
            </a:r>
            <a:r>
              <a:rPr lang="en-US" altLang="ko-KR" dirty="0"/>
              <a:t>+ </a:t>
            </a:r>
            <a:r>
              <a:rPr lang="ko-KR" altLang="en-US" dirty="0" smtClean="0"/>
              <a:t>마법사</a:t>
            </a:r>
            <a:r>
              <a:rPr lang="en-US" altLang="ko-KR" dirty="0" smtClean="0"/>
              <a:t>+</a:t>
            </a:r>
            <a:r>
              <a:rPr lang="ko-KR" altLang="en-US" dirty="0" smtClean="0"/>
              <a:t>원거리</a:t>
            </a:r>
            <a:r>
              <a:rPr lang="en-US" altLang="ko-KR" dirty="0" smtClean="0"/>
              <a:t>” </a:t>
            </a:r>
            <a:r>
              <a:rPr lang="ko-KR" altLang="en-US" dirty="0"/>
              <a:t>클릭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783771" y="3875314"/>
            <a:ext cx="4161453" cy="734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역할 필터에서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를 이용하여 체크박스를 클릭하면 실시간으로 챔피언 검색 결과를 도출하는 기능 구현</a:t>
            </a:r>
            <a:endParaRPr lang="ko-KR" altLang="en-US" dirty="0"/>
          </a:p>
        </p:txBody>
      </p:sp>
      <p:sp>
        <p:nvSpPr>
          <p:cNvPr id="18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39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08.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구현 </a:t>
            </a:r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&amp;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시연</a:t>
            </a:r>
            <a:endParaRPr lang="ko-KR" altLang="en-US" sz="2000" b="1" dirty="0">
              <a:solidFill>
                <a:schemeClr val="bg1"/>
              </a:solidFill>
              <a:latin typeface="Encode Sans Semi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75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7"/>
          <p:cNvSpPr txBox="1">
            <a:spLocks noGrp="1"/>
          </p:cNvSpPr>
          <p:nvPr>
            <p:ph type="title"/>
          </p:nvPr>
        </p:nvSpPr>
        <p:spPr>
          <a:xfrm>
            <a:off x="-112643" y="1712250"/>
            <a:ext cx="3006918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 소개</a:t>
            </a:r>
            <a:endParaRPr dirty="0"/>
          </a:p>
        </p:txBody>
      </p:sp>
      <p:grpSp>
        <p:nvGrpSpPr>
          <p:cNvPr id="420" name="Google Shape;420;p47"/>
          <p:cNvGrpSpPr/>
          <p:nvPr/>
        </p:nvGrpSpPr>
        <p:grpSpPr>
          <a:xfrm>
            <a:off x="3618954" y="2630512"/>
            <a:ext cx="401193" cy="411478"/>
            <a:chOff x="-52906025" y="2293950"/>
            <a:chExt cx="317425" cy="319000"/>
          </a:xfrm>
        </p:grpSpPr>
        <p:sp>
          <p:nvSpPr>
            <p:cNvPr id="421" name="Google Shape;421;p47"/>
            <p:cNvSpPr/>
            <p:nvPr/>
          </p:nvSpPr>
          <p:spPr>
            <a:xfrm>
              <a:off x="-52783950" y="2526500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1" y="465"/>
                    <a:pt x="2931" y="244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7"/>
            <p:cNvSpPr/>
            <p:nvPr/>
          </p:nvSpPr>
          <p:spPr>
            <a:xfrm>
              <a:off x="-5271857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7"/>
            <p:cNvSpPr/>
            <p:nvPr/>
          </p:nvSpPr>
          <p:spPr>
            <a:xfrm>
              <a:off x="-52906025" y="2293950"/>
              <a:ext cx="317425" cy="319000"/>
            </a:xfrm>
            <a:custGeom>
              <a:avLst/>
              <a:gdLst/>
              <a:ahLst/>
              <a:cxnLst/>
              <a:rect l="l" t="t" r="r" b="b"/>
              <a:pathLst>
                <a:path w="12697" h="12760" extrusionOk="0">
                  <a:moveTo>
                    <a:pt x="6333" y="788"/>
                  </a:moveTo>
                  <a:cubicBezTo>
                    <a:pt x="7877" y="788"/>
                    <a:pt x="9231" y="1607"/>
                    <a:pt x="9609" y="2773"/>
                  </a:cubicBezTo>
                  <a:cubicBezTo>
                    <a:pt x="8633" y="2458"/>
                    <a:pt x="7530" y="2300"/>
                    <a:pt x="6333" y="2300"/>
                  </a:cubicBezTo>
                  <a:cubicBezTo>
                    <a:pt x="5167" y="2300"/>
                    <a:pt x="4064" y="2458"/>
                    <a:pt x="3088" y="2773"/>
                  </a:cubicBezTo>
                  <a:cubicBezTo>
                    <a:pt x="3434" y="1607"/>
                    <a:pt x="4758" y="788"/>
                    <a:pt x="6333" y="788"/>
                  </a:cubicBezTo>
                  <a:close/>
                  <a:moveTo>
                    <a:pt x="6301" y="3025"/>
                  </a:moveTo>
                  <a:cubicBezTo>
                    <a:pt x="9515" y="3025"/>
                    <a:pt x="11941" y="4285"/>
                    <a:pt x="11941" y="5640"/>
                  </a:cubicBezTo>
                  <a:cubicBezTo>
                    <a:pt x="11941" y="5986"/>
                    <a:pt x="11783" y="6270"/>
                    <a:pt x="11594" y="6553"/>
                  </a:cubicBezTo>
                  <a:cubicBezTo>
                    <a:pt x="11311" y="6238"/>
                    <a:pt x="10901" y="6018"/>
                    <a:pt x="10429" y="6018"/>
                  </a:cubicBezTo>
                  <a:lnTo>
                    <a:pt x="10429" y="5671"/>
                  </a:lnTo>
                  <a:cubicBezTo>
                    <a:pt x="10429" y="5514"/>
                    <a:pt x="10365" y="5388"/>
                    <a:pt x="10208" y="5325"/>
                  </a:cubicBezTo>
                  <a:cubicBezTo>
                    <a:pt x="10113" y="5262"/>
                    <a:pt x="8444" y="4537"/>
                    <a:pt x="6301" y="4537"/>
                  </a:cubicBezTo>
                  <a:cubicBezTo>
                    <a:pt x="4254" y="4537"/>
                    <a:pt x="2552" y="5230"/>
                    <a:pt x="2426" y="5325"/>
                  </a:cubicBezTo>
                  <a:cubicBezTo>
                    <a:pt x="2269" y="5356"/>
                    <a:pt x="2174" y="5514"/>
                    <a:pt x="2174" y="5671"/>
                  </a:cubicBezTo>
                  <a:lnTo>
                    <a:pt x="2174" y="6018"/>
                  </a:lnTo>
                  <a:cubicBezTo>
                    <a:pt x="1733" y="6018"/>
                    <a:pt x="1292" y="6238"/>
                    <a:pt x="1040" y="6553"/>
                  </a:cubicBezTo>
                  <a:cubicBezTo>
                    <a:pt x="851" y="6301"/>
                    <a:pt x="693" y="5986"/>
                    <a:pt x="693" y="5640"/>
                  </a:cubicBezTo>
                  <a:cubicBezTo>
                    <a:pt x="693" y="4285"/>
                    <a:pt x="3119" y="3025"/>
                    <a:pt x="6301" y="3025"/>
                  </a:cubicBezTo>
                  <a:close/>
                  <a:moveTo>
                    <a:pt x="6364" y="5230"/>
                  </a:moveTo>
                  <a:cubicBezTo>
                    <a:pt x="6585" y="5230"/>
                    <a:pt x="6805" y="5230"/>
                    <a:pt x="7026" y="5262"/>
                  </a:cubicBezTo>
                  <a:cubicBezTo>
                    <a:pt x="6270" y="6616"/>
                    <a:pt x="4821" y="7498"/>
                    <a:pt x="3245" y="7498"/>
                  </a:cubicBezTo>
                  <a:lnTo>
                    <a:pt x="2930" y="7498"/>
                  </a:lnTo>
                  <a:cubicBezTo>
                    <a:pt x="2962" y="7341"/>
                    <a:pt x="2962" y="6049"/>
                    <a:pt x="2962" y="5860"/>
                  </a:cubicBezTo>
                  <a:cubicBezTo>
                    <a:pt x="3466" y="5671"/>
                    <a:pt x="4821" y="5230"/>
                    <a:pt x="6364" y="5230"/>
                  </a:cubicBezTo>
                  <a:close/>
                  <a:moveTo>
                    <a:pt x="2206" y="6742"/>
                  </a:moveTo>
                  <a:lnTo>
                    <a:pt x="2206" y="8223"/>
                  </a:lnTo>
                  <a:cubicBezTo>
                    <a:pt x="1765" y="8223"/>
                    <a:pt x="1450" y="7908"/>
                    <a:pt x="1450" y="7498"/>
                  </a:cubicBezTo>
                  <a:cubicBezTo>
                    <a:pt x="1450" y="7089"/>
                    <a:pt x="1765" y="6742"/>
                    <a:pt x="2206" y="6742"/>
                  </a:cubicBezTo>
                  <a:close/>
                  <a:moveTo>
                    <a:pt x="10429" y="6742"/>
                  </a:moveTo>
                  <a:cubicBezTo>
                    <a:pt x="10838" y="6742"/>
                    <a:pt x="11185" y="7057"/>
                    <a:pt x="11185" y="7498"/>
                  </a:cubicBezTo>
                  <a:cubicBezTo>
                    <a:pt x="11185" y="7908"/>
                    <a:pt x="10870" y="8223"/>
                    <a:pt x="10429" y="8223"/>
                  </a:cubicBezTo>
                  <a:lnTo>
                    <a:pt x="10429" y="6742"/>
                  </a:lnTo>
                  <a:close/>
                  <a:moveTo>
                    <a:pt x="7845" y="5356"/>
                  </a:moveTo>
                  <a:cubicBezTo>
                    <a:pt x="8696" y="5514"/>
                    <a:pt x="9420" y="5766"/>
                    <a:pt x="9767" y="5860"/>
                  </a:cubicBezTo>
                  <a:lnTo>
                    <a:pt x="9767" y="8601"/>
                  </a:lnTo>
                  <a:cubicBezTo>
                    <a:pt x="9735" y="10491"/>
                    <a:pt x="8160" y="12004"/>
                    <a:pt x="6333" y="12004"/>
                  </a:cubicBezTo>
                  <a:cubicBezTo>
                    <a:pt x="4506" y="12004"/>
                    <a:pt x="2962" y="10428"/>
                    <a:pt x="2962" y="8601"/>
                  </a:cubicBezTo>
                  <a:lnTo>
                    <a:pt x="2962" y="8223"/>
                  </a:lnTo>
                  <a:lnTo>
                    <a:pt x="3277" y="8223"/>
                  </a:lnTo>
                  <a:cubicBezTo>
                    <a:pt x="5293" y="8223"/>
                    <a:pt x="7026" y="7057"/>
                    <a:pt x="7845" y="5356"/>
                  </a:cubicBezTo>
                  <a:close/>
                  <a:moveTo>
                    <a:pt x="6364" y="0"/>
                  </a:moveTo>
                  <a:cubicBezTo>
                    <a:pt x="4254" y="0"/>
                    <a:pt x="2458" y="1292"/>
                    <a:pt x="2269" y="3025"/>
                  </a:cubicBezTo>
                  <a:cubicBezTo>
                    <a:pt x="1103" y="3560"/>
                    <a:pt x="0" y="4379"/>
                    <a:pt x="0" y="5640"/>
                  </a:cubicBezTo>
                  <a:cubicBezTo>
                    <a:pt x="0" y="6238"/>
                    <a:pt x="284" y="6774"/>
                    <a:pt x="756" y="7246"/>
                  </a:cubicBezTo>
                  <a:cubicBezTo>
                    <a:pt x="599" y="8160"/>
                    <a:pt x="1292" y="8979"/>
                    <a:pt x="2206" y="8979"/>
                  </a:cubicBezTo>
                  <a:cubicBezTo>
                    <a:pt x="2426" y="11059"/>
                    <a:pt x="4191" y="12760"/>
                    <a:pt x="6301" y="12760"/>
                  </a:cubicBezTo>
                  <a:cubicBezTo>
                    <a:pt x="8475" y="12760"/>
                    <a:pt x="10239" y="11059"/>
                    <a:pt x="10397" y="8979"/>
                  </a:cubicBezTo>
                  <a:cubicBezTo>
                    <a:pt x="11216" y="8979"/>
                    <a:pt x="11909" y="8318"/>
                    <a:pt x="11909" y="7498"/>
                  </a:cubicBezTo>
                  <a:lnTo>
                    <a:pt x="11909" y="7246"/>
                  </a:lnTo>
                  <a:cubicBezTo>
                    <a:pt x="12445" y="6774"/>
                    <a:pt x="12697" y="6238"/>
                    <a:pt x="12697" y="5640"/>
                  </a:cubicBezTo>
                  <a:cubicBezTo>
                    <a:pt x="12697" y="4411"/>
                    <a:pt x="11531" y="3529"/>
                    <a:pt x="10429" y="3025"/>
                  </a:cubicBezTo>
                  <a:cubicBezTo>
                    <a:pt x="10239" y="1292"/>
                    <a:pt x="8444" y="0"/>
                    <a:pt x="6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47"/>
          <p:cNvGrpSpPr/>
          <p:nvPr/>
        </p:nvGrpSpPr>
        <p:grpSpPr>
          <a:xfrm>
            <a:off x="3646565" y="1500517"/>
            <a:ext cx="308611" cy="411478"/>
            <a:chOff x="-52074300" y="1911950"/>
            <a:chExt cx="242600" cy="319000"/>
          </a:xfrm>
        </p:grpSpPr>
        <p:sp>
          <p:nvSpPr>
            <p:cNvPr id="425" name="Google Shape;425;p47"/>
            <p:cNvSpPr/>
            <p:nvPr/>
          </p:nvSpPr>
          <p:spPr>
            <a:xfrm>
              <a:off x="-51989225" y="21256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22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22"/>
                  </a:cubicBezTo>
                  <a:cubicBezTo>
                    <a:pt x="2899" y="465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7"/>
            <p:cNvSpPr/>
            <p:nvPr/>
          </p:nvSpPr>
          <p:spPr>
            <a:xfrm>
              <a:off x="-51998675" y="206237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36" y="726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7"/>
            <p:cNvSpPr/>
            <p:nvPr/>
          </p:nvSpPr>
          <p:spPr>
            <a:xfrm>
              <a:off x="-51925450" y="20623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79" y="726"/>
                  </a:cubicBezTo>
                  <a:cubicBezTo>
                    <a:pt x="568" y="726"/>
                    <a:pt x="726" y="568"/>
                    <a:pt x="726" y="347"/>
                  </a:cubicBezTo>
                  <a:cubicBezTo>
                    <a:pt x="726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7"/>
            <p:cNvSpPr/>
            <p:nvPr/>
          </p:nvSpPr>
          <p:spPr>
            <a:xfrm>
              <a:off x="-52074300" y="1911950"/>
              <a:ext cx="242600" cy="319000"/>
            </a:xfrm>
            <a:custGeom>
              <a:avLst/>
              <a:gdLst/>
              <a:ahLst/>
              <a:cxnLst/>
              <a:rect l="l" t="t" r="r" b="b"/>
              <a:pathLst>
                <a:path w="9704" h="12760" extrusionOk="0">
                  <a:moveTo>
                    <a:pt x="6743" y="694"/>
                  </a:moveTo>
                  <a:cubicBezTo>
                    <a:pt x="7940" y="757"/>
                    <a:pt x="8948" y="1733"/>
                    <a:pt x="8948" y="2993"/>
                  </a:cubicBezTo>
                  <a:lnTo>
                    <a:pt x="8948" y="5293"/>
                  </a:lnTo>
                  <a:lnTo>
                    <a:pt x="8601" y="5293"/>
                  </a:lnTo>
                  <a:cubicBezTo>
                    <a:pt x="6743" y="5293"/>
                    <a:pt x="5262" y="3750"/>
                    <a:pt x="5262" y="1859"/>
                  </a:cubicBezTo>
                  <a:lnTo>
                    <a:pt x="5262" y="1292"/>
                  </a:lnTo>
                  <a:cubicBezTo>
                    <a:pt x="5640" y="946"/>
                    <a:pt x="6207" y="694"/>
                    <a:pt x="6743" y="694"/>
                  </a:cubicBezTo>
                  <a:close/>
                  <a:moveTo>
                    <a:pt x="2962" y="757"/>
                  </a:moveTo>
                  <a:cubicBezTo>
                    <a:pt x="3529" y="757"/>
                    <a:pt x="4033" y="946"/>
                    <a:pt x="4474" y="1355"/>
                  </a:cubicBezTo>
                  <a:lnTo>
                    <a:pt x="4474" y="1891"/>
                  </a:lnTo>
                  <a:cubicBezTo>
                    <a:pt x="4474" y="3781"/>
                    <a:pt x="2962" y="5325"/>
                    <a:pt x="1103" y="5325"/>
                  </a:cubicBezTo>
                  <a:lnTo>
                    <a:pt x="757" y="5325"/>
                  </a:lnTo>
                  <a:lnTo>
                    <a:pt x="757" y="3025"/>
                  </a:lnTo>
                  <a:cubicBezTo>
                    <a:pt x="725" y="1733"/>
                    <a:pt x="1733" y="757"/>
                    <a:pt x="2962" y="757"/>
                  </a:cubicBezTo>
                  <a:close/>
                  <a:moveTo>
                    <a:pt x="1103" y="6018"/>
                  </a:moveTo>
                  <a:cubicBezTo>
                    <a:pt x="1324" y="6018"/>
                    <a:pt x="1481" y="6175"/>
                    <a:pt x="1481" y="6396"/>
                  </a:cubicBezTo>
                  <a:cubicBezTo>
                    <a:pt x="1481" y="6585"/>
                    <a:pt x="1324" y="6743"/>
                    <a:pt x="1103" y="6743"/>
                  </a:cubicBezTo>
                  <a:cubicBezTo>
                    <a:pt x="914" y="6743"/>
                    <a:pt x="757" y="6585"/>
                    <a:pt x="757" y="6396"/>
                  </a:cubicBezTo>
                  <a:cubicBezTo>
                    <a:pt x="757" y="6175"/>
                    <a:pt x="914" y="6018"/>
                    <a:pt x="1103" y="6018"/>
                  </a:cubicBezTo>
                  <a:close/>
                  <a:moveTo>
                    <a:pt x="8570" y="6018"/>
                  </a:moveTo>
                  <a:cubicBezTo>
                    <a:pt x="8759" y="6018"/>
                    <a:pt x="8916" y="6175"/>
                    <a:pt x="8916" y="6396"/>
                  </a:cubicBezTo>
                  <a:cubicBezTo>
                    <a:pt x="8916" y="6585"/>
                    <a:pt x="8759" y="6743"/>
                    <a:pt x="8570" y="6743"/>
                  </a:cubicBezTo>
                  <a:cubicBezTo>
                    <a:pt x="8349" y="6743"/>
                    <a:pt x="8192" y="6585"/>
                    <a:pt x="8192" y="6396"/>
                  </a:cubicBezTo>
                  <a:cubicBezTo>
                    <a:pt x="8192" y="6175"/>
                    <a:pt x="8349" y="6018"/>
                    <a:pt x="8570" y="6018"/>
                  </a:cubicBezTo>
                  <a:close/>
                  <a:moveTo>
                    <a:pt x="1072" y="7530"/>
                  </a:moveTo>
                  <a:cubicBezTo>
                    <a:pt x="1261" y="7530"/>
                    <a:pt x="1418" y="7688"/>
                    <a:pt x="1418" y="7877"/>
                  </a:cubicBezTo>
                  <a:cubicBezTo>
                    <a:pt x="1418" y="8066"/>
                    <a:pt x="1261" y="8223"/>
                    <a:pt x="1072" y="8223"/>
                  </a:cubicBezTo>
                  <a:cubicBezTo>
                    <a:pt x="914" y="8223"/>
                    <a:pt x="725" y="8066"/>
                    <a:pt x="725" y="7877"/>
                  </a:cubicBezTo>
                  <a:cubicBezTo>
                    <a:pt x="725" y="7688"/>
                    <a:pt x="883" y="7530"/>
                    <a:pt x="1072" y="7530"/>
                  </a:cubicBezTo>
                  <a:close/>
                  <a:moveTo>
                    <a:pt x="8601" y="7530"/>
                  </a:moveTo>
                  <a:cubicBezTo>
                    <a:pt x="8790" y="7530"/>
                    <a:pt x="8948" y="7688"/>
                    <a:pt x="8948" y="7877"/>
                  </a:cubicBezTo>
                  <a:cubicBezTo>
                    <a:pt x="8948" y="8066"/>
                    <a:pt x="8790" y="8223"/>
                    <a:pt x="8601" y="8223"/>
                  </a:cubicBezTo>
                  <a:cubicBezTo>
                    <a:pt x="8412" y="8223"/>
                    <a:pt x="8255" y="8066"/>
                    <a:pt x="8255" y="7877"/>
                  </a:cubicBezTo>
                  <a:cubicBezTo>
                    <a:pt x="8255" y="7688"/>
                    <a:pt x="8412" y="7530"/>
                    <a:pt x="8601" y="7530"/>
                  </a:cubicBezTo>
                  <a:close/>
                  <a:moveTo>
                    <a:pt x="1072" y="9011"/>
                  </a:moveTo>
                  <a:cubicBezTo>
                    <a:pt x="1261" y="9011"/>
                    <a:pt x="1418" y="9168"/>
                    <a:pt x="1418" y="9389"/>
                  </a:cubicBezTo>
                  <a:cubicBezTo>
                    <a:pt x="1418" y="9578"/>
                    <a:pt x="1261" y="9735"/>
                    <a:pt x="1072" y="9735"/>
                  </a:cubicBezTo>
                  <a:cubicBezTo>
                    <a:pt x="914" y="9735"/>
                    <a:pt x="725" y="9578"/>
                    <a:pt x="725" y="9389"/>
                  </a:cubicBezTo>
                  <a:cubicBezTo>
                    <a:pt x="725" y="9168"/>
                    <a:pt x="883" y="9011"/>
                    <a:pt x="1072" y="9011"/>
                  </a:cubicBezTo>
                  <a:close/>
                  <a:moveTo>
                    <a:pt x="8601" y="9011"/>
                  </a:moveTo>
                  <a:cubicBezTo>
                    <a:pt x="8790" y="9011"/>
                    <a:pt x="8948" y="9168"/>
                    <a:pt x="8948" y="9389"/>
                  </a:cubicBezTo>
                  <a:cubicBezTo>
                    <a:pt x="8948" y="9578"/>
                    <a:pt x="8790" y="9735"/>
                    <a:pt x="8601" y="9735"/>
                  </a:cubicBezTo>
                  <a:cubicBezTo>
                    <a:pt x="8412" y="9735"/>
                    <a:pt x="8255" y="9578"/>
                    <a:pt x="8255" y="9389"/>
                  </a:cubicBezTo>
                  <a:cubicBezTo>
                    <a:pt x="8255" y="9168"/>
                    <a:pt x="8412" y="9011"/>
                    <a:pt x="8601" y="9011"/>
                  </a:cubicBezTo>
                  <a:close/>
                  <a:moveTo>
                    <a:pt x="4852" y="3592"/>
                  </a:moveTo>
                  <a:cubicBezTo>
                    <a:pt x="5041" y="4002"/>
                    <a:pt x="5325" y="4411"/>
                    <a:pt x="5703" y="4758"/>
                  </a:cubicBezTo>
                  <a:cubicBezTo>
                    <a:pt x="6239" y="5325"/>
                    <a:pt x="6869" y="5671"/>
                    <a:pt x="7593" y="5860"/>
                  </a:cubicBezTo>
                  <a:cubicBezTo>
                    <a:pt x="7499" y="6018"/>
                    <a:pt x="7467" y="6175"/>
                    <a:pt x="7467" y="6364"/>
                  </a:cubicBezTo>
                  <a:cubicBezTo>
                    <a:pt x="7467" y="6648"/>
                    <a:pt x="7593" y="6932"/>
                    <a:pt x="7751" y="7121"/>
                  </a:cubicBezTo>
                  <a:cubicBezTo>
                    <a:pt x="7530" y="7341"/>
                    <a:pt x="7467" y="7593"/>
                    <a:pt x="7467" y="7877"/>
                  </a:cubicBezTo>
                  <a:cubicBezTo>
                    <a:pt x="7467" y="8160"/>
                    <a:pt x="7593" y="8444"/>
                    <a:pt x="7751" y="8633"/>
                  </a:cubicBezTo>
                  <a:cubicBezTo>
                    <a:pt x="7530" y="8822"/>
                    <a:pt x="7467" y="9105"/>
                    <a:pt x="7467" y="9389"/>
                  </a:cubicBezTo>
                  <a:cubicBezTo>
                    <a:pt x="7467" y="9546"/>
                    <a:pt x="7499" y="9704"/>
                    <a:pt x="7593" y="9861"/>
                  </a:cubicBezTo>
                  <a:cubicBezTo>
                    <a:pt x="6932" y="10712"/>
                    <a:pt x="5923" y="11216"/>
                    <a:pt x="4852" y="11216"/>
                  </a:cubicBezTo>
                  <a:cubicBezTo>
                    <a:pt x="3750" y="11216"/>
                    <a:pt x="2773" y="10712"/>
                    <a:pt x="2143" y="9861"/>
                  </a:cubicBezTo>
                  <a:cubicBezTo>
                    <a:pt x="2206" y="9704"/>
                    <a:pt x="2269" y="9515"/>
                    <a:pt x="2269" y="9389"/>
                  </a:cubicBezTo>
                  <a:cubicBezTo>
                    <a:pt x="2269" y="9105"/>
                    <a:pt x="2143" y="8822"/>
                    <a:pt x="1985" y="8633"/>
                  </a:cubicBezTo>
                  <a:cubicBezTo>
                    <a:pt x="2174" y="8444"/>
                    <a:pt x="2269" y="8160"/>
                    <a:pt x="2269" y="7877"/>
                  </a:cubicBezTo>
                  <a:cubicBezTo>
                    <a:pt x="2269" y="7593"/>
                    <a:pt x="2143" y="7341"/>
                    <a:pt x="1985" y="7121"/>
                  </a:cubicBezTo>
                  <a:cubicBezTo>
                    <a:pt x="2174" y="6932"/>
                    <a:pt x="2269" y="6648"/>
                    <a:pt x="2269" y="6364"/>
                  </a:cubicBezTo>
                  <a:cubicBezTo>
                    <a:pt x="2269" y="6175"/>
                    <a:pt x="2206" y="6018"/>
                    <a:pt x="2143" y="5860"/>
                  </a:cubicBezTo>
                  <a:cubicBezTo>
                    <a:pt x="2836" y="5671"/>
                    <a:pt x="3529" y="5325"/>
                    <a:pt x="4033" y="4758"/>
                  </a:cubicBezTo>
                  <a:cubicBezTo>
                    <a:pt x="4380" y="4411"/>
                    <a:pt x="4663" y="4002"/>
                    <a:pt x="4852" y="3592"/>
                  </a:cubicBezTo>
                  <a:close/>
                  <a:moveTo>
                    <a:pt x="1103" y="10523"/>
                  </a:moveTo>
                  <a:cubicBezTo>
                    <a:pt x="1324" y="10523"/>
                    <a:pt x="1481" y="10681"/>
                    <a:pt x="1481" y="10870"/>
                  </a:cubicBezTo>
                  <a:cubicBezTo>
                    <a:pt x="1481" y="10996"/>
                    <a:pt x="1481" y="10996"/>
                    <a:pt x="1103" y="11626"/>
                  </a:cubicBezTo>
                  <a:cubicBezTo>
                    <a:pt x="757" y="10996"/>
                    <a:pt x="757" y="10996"/>
                    <a:pt x="757" y="10870"/>
                  </a:cubicBezTo>
                  <a:cubicBezTo>
                    <a:pt x="757" y="10681"/>
                    <a:pt x="914" y="10523"/>
                    <a:pt x="1103" y="10523"/>
                  </a:cubicBezTo>
                  <a:close/>
                  <a:moveTo>
                    <a:pt x="8570" y="10523"/>
                  </a:moveTo>
                  <a:cubicBezTo>
                    <a:pt x="8759" y="10523"/>
                    <a:pt x="8916" y="10681"/>
                    <a:pt x="8916" y="10870"/>
                  </a:cubicBezTo>
                  <a:cubicBezTo>
                    <a:pt x="8948" y="10996"/>
                    <a:pt x="8916" y="10996"/>
                    <a:pt x="8570" y="11626"/>
                  </a:cubicBezTo>
                  <a:cubicBezTo>
                    <a:pt x="8192" y="10996"/>
                    <a:pt x="8192" y="10996"/>
                    <a:pt x="8192" y="10870"/>
                  </a:cubicBezTo>
                  <a:cubicBezTo>
                    <a:pt x="8192" y="10681"/>
                    <a:pt x="8349" y="10523"/>
                    <a:pt x="8570" y="10523"/>
                  </a:cubicBezTo>
                  <a:close/>
                  <a:moveTo>
                    <a:pt x="3025" y="0"/>
                  </a:moveTo>
                  <a:cubicBezTo>
                    <a:pt x="1355" y="0"/>
                    <a:pt x="1" y="1355"/>
                    <a:pt x="1" y="2993"/>
                  </a:cubicBezTo>
                  <a:lnTo>
                    <a:pt x="1" y="6427"/>
                  </a:lnTo>
                  <a:cubicBezTo>
                    <a:pt x="1" y="6711"/>
                    <a:pt x="127" y="6963"/>
                    <a:pt x="284" y="7184"/>
                  </a:cubicBezTo>
                  <a:cubicBezTo>
                    <a:pt x="95" y="7373"/>
                    <a:pt x="1" y="7656"/>
                    <a:pt x="1" y="7908"/>
                  </a:cubicBezTo>
                  <a:cubicBezTo>
                    <a:pt x="1" y="8192"/>
                    <a:pt x="127" y="8475"/>
                    <a:pt x="284" y="8664"/>
                  </a:cubicBezTo>
                  <a:cubicBezTo>
                    <a:pt x="95" y="8853"/>
                    <a:pt x="1" y="9137"/>
                    <a:pt x="1" y="9420"/>
                  </a:cubicBezTo>
                  <a:cubicBezTo>
                    <a:pt x="1" y="9704"/>
                    <a:pt x="127" y="9956"/>
                    <a:pt x="284" y="10177"/>
                  </a:cubicBezTo>
                  <a:cubicBezTo>
                    <a:pt x="95" y="10366"/>
                    <a:pt x="1" y="10649"/>
                    <a:pt x="1" y="10901"/>
                  </a:cubicBezTo>
                  <a:cubicBezTo>
                    <a:pt x="1" y="11122"/>
                    <a:pt x="64" y="11311"/>
                    <a:pt x="127" y="11374"/>
                  </a:cubicBezTo>
                  <a:lnTo>
                    <a:pt x="788" y="12571"/>
                  </a:lnTo>
                  <a:cubicBezTo>
                    <a:pt x="883" y="12697"/>
                    <a:pt x="1009" y="12760"/>
                    <a:pt x="1103" y="12760"/>
                  </a:cubicBezTo>
                  <a:cubicBezTo>
                    <a:pt x="1229" y="12760"/>
                    <a:pt x="1387" y="12697"/>
                    <a:pt x="1450" y="12571"/>
                  </a:cubicBezTo>
                  <a:lnTo>
                    <a:pt x="2111" y="11437"/>
                  </a:lnTo>
                  <a:lnTo>
                    <a:pt x="2237" y="11059"/>
                  </a:lnTo>
                  <a:cubicBezTo>
                    <a:pt x="2930" y="11657"/>
                    <a:pt x="3876" y="12004"/>
                    <a:pt x="4852" y="12004"/>
                  </a:cubicBezTo>
                  <a:cubicBezTo>
                    <a:pt x="5829" y="12004"/>
                    <a:pt x="6743" y="11657"/>
                    <a:pt x="7499" y="11059"/>
                  </a:cubicBezTo>
                  <a:cubicBezTo>
                    <a:pt x="7499" y="11153"/>
                    <a:pt x="7530" y="11279"/>
                    <a:pt x="7562" y="11342"/>
                  </a:cubicBezTo>
                  <a:cubicBezTo>
                    <a:pt x="7562" y="11374"/>
                    <a:pt x="7530" y="11279"/>
                    <a:pt x="8286" y="12571"/>
                  </a:cubicBezTo>
                  <a:cubicBezTo>
                    <a:pt x="8349" y="12665"/>
                    <a:pt x="8475" y="12760"/>
                    <a:pt x="8601" y="12760"/>
                  </a:cubicBezTo>
                  <a:cubicBezTo>
                    <a:pt x="8727" y="12760"/>
                    <a:pt x="8885" y="12665"/>
                    <a:pt x="8916" y="12571"/>
                  </a:cubicBezTo>
                  <a:lnTo>
                    <a:pt x="9578" y="11405"/>
                  </a:lnTo>
                  <a:cubicBezTo>
                    <a:pt x="9673" y="11248"/>
                    <a:pt x="9704" y="11059"/>
                    <a:pt x="9704" y="10901"/>
                  </a:cubicBezTo>
                  <a:cubicBezTo>
                    <a:pt x="9704" y="10618"/>
                    <a:pt x="9578" y="10366"/>
                    <a:pt x="9421" y="10145"/>
                  </a:cubicBezTo>
                  <a:cubicBezTo>
                    <a:pt x="9641" y="9956"/>
                    <a:pt x="9704" y="9672"/>
                    <a:pt x="9704" y="9420"/>
                  </a:cubicBezTo>
                  <a:cubicBezTo>
                    <a:pt x="9704" y="9137"/>
                    <a:pt x="9578" y="8853"/>
                    <a:pt x="9421" y="8664"/>
                  </a:cubicBezTo>
                  <a:cubicBezTo>
                    <a:pt x="9641" y="8475"/>
                    <a:pt x="9704" y="8192"/>
                    <a:pt x="9704" y="7908"/>
                  </a:cubicBezTo>
                  <a:cubicBezTo>
                    <a:pt x="9704" y="7625"/>
                    <a:pt x="9578" y="7373"/>
                    <a:pt x="9421" y="7152"/>
                  </a:cubicBezTo>
                  <a:cubicBezTo>
                    <a:pt x="9641" y="6963"/>
                    <a:pt x="9704" y="6680"/>
                    <a:pt x="9704" y="6427"/>
                  </a:cubicBezTo>
                  <a:lnTo>
                    <a:pt x="9704" y="2993"/>
                  </a:lnTo>
                  <a:cubicBezTo>
                    <a:pt x="9704" y="1355"/>
                    <a:pt x="8349" y="0"/>
                    <a:pt x="6711" y="0"/>
                  </a:cubicBezTo>
                  <a:cubicBezTo>
                    <a:pt x="6049" y="0"/>
                    <a:pt x="5388" y="253"/>
                    <a:pt x="4852" y="662"/>
                  </a:cubicBezTo>
                  <a:cubicBezTo>
                    <a:pt x="4348" y="253"/>
                    <a:pt x="3687" y="0"/>
                    <a:pt x="30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47"/>
          <p:cNvGrpSpPr/>
          <p:nvPr/>
        </p:nvGrpSpPr>
        <p:grpSpPr>
          <a:xfrm>
            <a:off x="3634909" y="3822736"/>
            <a:ext cx="369281" cy="411479"/>
            <a:chOff x="-53278575" y="2687750"/>
            <a:chExt cx="278850" cy="317450"/>
          </a:xfrm>
        </p:grpSpPr>
        <p:sp>
          <p:nvSpPr>
            <p:cNvPr id="430" name="Google Shape;430;p47"/>
            <p:cNvSpPr/>
            <p:nvPr/>
          </p:nvSpPr>
          <p:spPr>
            <a:xfrm>
              <a:off x="-53175400" y="2919525"/>
              <a:ext cx="71700" cy="28950"/>
            </a:xfrm>
            <a:custGeom>
              <a:avLst/>
              <a:gdLst/>
              <a:ahLst/>
              <a:cxnLst/>
              <a:rect l="l" t="t" r="r" b="b"/>
              <a:pathLst>
                <a:path w="2868" h="1158" extrusionOk="0">
                  <a:moveTo>
                    <a:pt x="351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13"/>
                    <a:pt x="1" y="465"/>
                    <a:pt x="95" y="622"/>
                  </a:cubicBezTo>
                  <a:cubicBezTo>
                    <a:pt x="473" y="969"/>
                    <a:pt x="946" y="1158"/>
                    <a:pt x="1418" y="1158"/>
                  </a:cubicBezTo>
                  <a:cubicBezTo>
                    <a:pt x="1891" y="1158"/>
                    <a:pt x="2395" y="969"/>
                    <a:pt x="2710" y="622"/>
                  </a:cubicBezTo>
                  <a:cubicBezTo>
                    <a:pt x="2868" y="465"/>
                    <a:pt x="2868" y="213"/>
                    <a:pt x="2710" y="118"/>
                  </a:cubicBezTo>
                  <a:cubicBezTo>
                    <a:pt x="2631" y="39"/>
                    <a:pt x="2529" y="0"/>
                    <a:pt x="2434" y="0"/>
                  </a:cubicBezTo>
                  <a:cubicBezTo>
                    <a:pt x="2340" y="0"/>
                    <a:pt x="2253" y="39"/>
                    <a:pt x="2206" y="118"/>
                  </a:cubicBezTo>
                  <a:cubicBezTo>
                    <a:pt x="1985" y="307"/>
                    <a:pt x="1670" y="433"/>
                    <a:pt x="1418" y="433"/>
                  </a:cubicBezTo>
                  <a:cubicBezTo>
                    <a:pt x="1135" y="433"/>
                    <a:pt x="820" y="307"/>
                    <a:pt x="631" y="118"/>
                  </a:cubicBezTo>
                  <a:cubicBezTo>
                    <a:pt x="552" y="39"/>
                    <a:pt x="450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7"/>
            <p:cNvSpPr/>
            <p:nvPr/>
          </p:nvSpPr>
          <p:spPr>
            <a:xfrm>
              <a:off x="-53185625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7"/>
            <p:cNvSpPr/>
            <p:nvPr/>
          </p:nvSpPr>
          <p:spPr>
            <a:xfrm>
              <a:off x="-5311080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7"/>
            <p:cNvSpPr/>
            <p:nvPr/>
          </p:nvSpPr>
          <p:spPr>
            <a:xfrm>
              <a:off x="-53278575" y="2687750"/>
              <a:ext cx="278850" cy="317450"/>
            </a:xfrm>
            <a:custGeom>
              <a:avLst/>
              <a:gdLst/>
              <a:ahLst/>
              <a:cxnLst/>
              <a:rect l="l" t="t" r="r" b="b"/>
              <a:pathLst>
                <a:path w="11154" h="12698" extrusionOk="0">
                  <a:moveTo>
                    <a:pt x="5577" y="725"/>
                  </a:moveTo>
                  <a:cubicBezTo>
                    <a:pt x="6112" y="725"/>
                    <a:pt x="6554" y="1103"/>
                    <a:pt x="6680" y="1607"/>
                  </a:cubicBezTo>
                  <a:cubicBezTo>
                    <a:pt x="6333" y="1544"/>
                    <a:pt x="5955" y="1450"/>
                    <a:pt x="5577" y="1450"/>
                  </a:cubicBezTo>
                  <a:cubicBezTo>
                    <a:pt x="5167" y="1450"/>
                    <a:pt x="4821" y="1513"/>
                    <a:pt x="4474" y="1607"/>
                  </a:cubicBezTo>
                  <a:cubicBezTo>
                    <a:pt x="4600" y="1072"/>
                    <a:pt x="5010" y="725"/>
                    <a:pt x="5577" y="725"/>
                  </a:cubicBezTo>
                  <a:close/>
                  <a:moveTo>
                    <a:pt x="5577" y="2206"/>
                  </a:moveTo>
                  <a:cubicBezTo>
                    <a:pt x="7373" y="2206"/>
                    <a:pt x="8853" y="3624"/>
                    <a:pt x="8916" y="5451"/>
                  </a:cubicBezTo>
                  <a:lnTo>
                    <a:pt x="8066" y="4569"/>
                  </a:lnTo>
                  <a:cubicBezTo>
                    <a:pt x="7995" y="4498"/>
                    <a:pt x="7904" y="4457"/>
                    <a:pt x="7811" y="4457"/>
                  </a:cubicBezTo>
                  <a:cubicBezTo>
                    <a:pt x="7737" y="4457"/>
                    <a:pt x="7662" y="4482"/>
                    <a:pt x="7593" y="4537"/>
                  </a:cubicBezTo>
                  <a:cubicBezTo>
                    <a:pt x="6979" y="4947"/>
                    <a:pt x="6270" y="5152"/>
                    <a:pt x="5561" y="5152"/>
                  </a:cubicBezTo>
                  <a:cubicBezTo>
                    <a:pt x="4852" y="5152"/>
                    <a:pt x="4143" y="4947"/>
                    <a:pt x="3529" y="4537"/>
                  </a:cubicBezTo>
                  <a:cubicBezTo>
                    <a:pt x="3460" y="4482"/>
                    <a:pt x="3385" y="4457"/>
                    <a:pt x="3312" y="4457"/>
                  </a:cubicBezTo>
                  <a:cubicBezTo>
                    <a:pt x="3218" y="4457"/>
                    <a:pt x="3127" y="4498"/>
                    <a:pt x="3056" y="4569"/>
                  </a:cubicBezTo>
                  <a:lnTo>
                    <a:pt x="2174" y="5451"/>
                  </a:lnTo>
                  <a:cubicBezTo>
                    <a:pt x="2300" y="3624"/>
                    <a:pt x="3750" y="2206"/>
                    <a:pt x="5577" y="2206"/>
                  </a:cubicBezTo>
                  <a:close/>
                  <a:moveTo>
                    <a:pt x="1481" y="6711"/>
                  </a:moveTo>
                  <a:lnTo>
                    <a:pt x="1481" y="8192"/>
                  </a:lnTo>
                  <a:cubicBezTo>
                    <a:pt x="1040" y="8192"/>
                    <a:pt x="725" y="7845"/>
                    <a:pt x="725" y="7436"/>
                  </a:cubicBezTo>
                  <a:cubicBezTo>
                    <a:pt x="725" y="7058"/>
                    <a:pt x="1072" y="6711"/>
                    <a:pt x="1481" y="6711"/>
                  </a:cubicBezTo>
                  <a:close/>
                  <a:moveTo>
                    <a:pt x="9673" y="6711"/>
                  </a:moveTo>
                  <a:cubicBezTo>
                    <a:pt x="10051" y="6711"/>
                    <a:pt x="10429" y="7026"/>
                    <a:pt x="10429" y="7436"/>
                  </a:cubicBezTo>
                  <a:cubicBezTo>
                    <a:pt x="10429" y="7845"/>
                    <a:pt x="10051" y="8192"/>
                    <a:pt x="9673" y="8192"/>
                  </a:cubicBezTo>
                  <a:lnTo>
                    <a:pt x="9673" y="6711"/>
                  </a:lnTo>
                  <a:close/>
                  <a:moveTo>
                    <a:pt x="1576" y="9452"/>
                  </a:moveTo>
                  <a:cubicBezTo>
                    <a:pt x="1796" y="10460"/>
                    <a:pt x="2395" y="11342"/>
                    <a:pt x="3214" y="11941"/>
                  </a:cubicBezTo>
                  <a:lnTo>
                    <a:pt x="725" y="11941"/>
                  </a:lnTo>
                  <a:cubicBezTo>
                    <a:pt x="788" y="11027"/>
                    <a:pt x="1072" y="10208"/>
                    <a:pt x="1576" y="9452"/>
                  </a:cubicBezTo>
                  <a:close/>
                  <a:moveTo>
                    <a:pt x="7751" y="5294"/>
                  </a:moveTo>
                  <a:lnTo>
                    <a:pt x="8916" y="6459"/>
                  </a:lnTo>
                  <a:lnTo>
                    <a:pt x="8916" y="8539"/>
                  </a:lnTo>
                  <a:cubicBezTo>
                    <a:pt x="8916" y="10397"/>
                    <a:pt x="7436" y="11941"/>
                    <a:pt x="5577" y="11941"/>
                  </a:cubicBezTo>
                  <a:cubicBezTo>
                    <a:pt x="3718" y="11941"/>
                    <a:pt x="2237" y="10397"/>
                    <a:pt x="2237" y="8539"/>
                  </a:cubicBezTo>
                  <a:lnTo>
                    <a:pt x="2237" y="6459"/>
                  </a:lnTo>
                  <a:lnTo>
                    <a:pt x="2174" y="6459"/>
                  </a:lnTo>
                  <a:lnTo>
                    <a:pt x="3372" y="5294"/>
                  </a:lnTo>
                  <a:cubicBezTo>
                    <a:pt x="4033" y="5687"/>
                    <a:pt x="4781" y="5884"/>
                    <a:pt x="5538" y="5884"/>
                  </a:cubicBezTo>
                  <a:cubicBezTo>
                    <a:pt x="6294" y="5884"/>
                    <a:pt x="7058" y="5687"/>
                    <a:pt x="7751" y="5294"/>
                  </a:cubicBezTo>
                  <a:close/>
                  <a:moveTo>
                    <a:pt x="9547" y="9452"/>
                  </a:moveTo>
                  <a:cubicBezTo>
                    <a:pt x="10051" y="10177"/>
                    <a:pt x="10334" y="11027"/>
                    <a:pt x="10366" y="11941"/>
                  </a:cubicBezTo>
                  <a:lnTo>
                    <a:pt x="7908" y="11941"/>
                  </a:lnTo>
                  <a:cubicBezTo>
                    <a:pt x="8727" y="11342"/>
                    <a:pt x="9326" y="10492"/>
                    <a:pt x="9547" y="9452"/>
                  </a:cubicBezTo>
                  <a:close/>
                  <a:moveTo>
                    <a:pt x="5577" y="1"/>
                  </a:moveTo>
                  <a:cubicBezTo>
                    <a:pt x="4506" y="1"/>
                    <a:pt x="3687" y="851"/>
                    <a:pt x="3718" y="1923"/>
                  </a:cubicBezTo>
                  <a:cubicBezTo>
                    <a:pt x="2395" y="2584"/>
                    <a:pt x="1481" y="4002"/>
                    <a:pt x="1481" y="5577"/>
                  </a:cubicBezTo>
                  <a:lnTo>
                    <a:pt x="1481" y="5955"/>
                  </a:lnTo>
                  <a:cubicBezTo>
                    <a:pt x="662" y="5955"/>
                    <a:pt x="1" y="6617"/>
                    <a:pt x="1" y="7436"/>
                  </a:cubicBezTo>
                  <a:cubicBezTo>
                    <a:pt x="1" y="8097"/>
                    <a:pt x="442" y="8696"/>
                    <a:pt x="1103" y="8885"/>
                  </a:cubicBezTo>
                  <a:cubicBezTo>
                    <a:pt x="379" y="9862"/>
                    <a:pt x="1" y="11027"/>
                    <a:pt x="1" y="12225"/>
                  </a:cubicBezTo>
                  <a:lnTo>
                    <a:pt x="1" y="12319"/>
                  </a:lnTo>
                  <a:cubicBezTo>
                    <a:pt x="1" y="12540"/>
                    <a:pt x="127" y="12697"/>
                    <a:pt x="347" y="12697"/>
                  </a:cubicBezTo>
                  <a:lnTo>
                    <a:pt x="10775" y="12697"/>
                  </a:lnTo>
                  <a:cubicBezTo>
                    <a:pt x="10964" y="12697"/>
                    <a:pt x="11122" y="12540"/>
                    <a:pt x="11122" y="12319"/>
                  </a:cubicBezTo>
                  <a:lnTo>
                    <a:pt x="11122" y="12225"/>
                  </a:lnTo>
                  <a:cubicBezTo>
                    <a:pt x="11122" y="11027"/>
                    <a:pt x="10744" y="9862"/>
                    <a:pt x="10019" y="8885"/>
                  </a:cubicBezTo>
                  <a:cubicBezTo>
                    <a:pt x="10681" y="8696"/>
                    <a:pt x="11153" y="8129"/>
                    <a:pt x="11153" y="7436"/>
                  </a:cubicBezTo>
                  <a:cubicBezTo>
                    <a:pt x="11153" y="6617"/>
                    <a:pt x="10492" y="5955"/>
                    <a:pt x="9673" y="5955"/>
                  </a:cubicBezTo>
                  <a:lnTo>
                    <a:pt x="9673" y="5577"/>
                  </a:lnTo>
                  <a:cubicBezTo>
                    <a:pt x="9673" y="3970"/>
                    <a:pt x="8759" y="2584"/>
                    <a:pt x="7436" y="1923"/>
                  </a:cubicBezTo>
                  <a:cubicBezTo>
                    <a:pt x="7467" y="851"/>
                    <a:pt x="6585" y="1"/>
                    <a:pt x="55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061926" y="292359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Encode Sans Semi Condensed" charset="0"/>
              </a:rPr>
              <a:t>박상진  </a:t>
            </a:r>
            <a:r>
              <a:rPr lang="ko-KR" altLang="en-US" sz="1100" b="1" dirty="0" smtClean="0">
                <a:latin typeface="Encode Sans Semi Condensed" charset="0"/>
              </a:rPr>
              <a:t>팀장</a:t>
            </a:r>
            <a:endParaRPr lang="ko-KR" altLang="en-US" sz="1100" b="1" dirty="0">
              <a:latin typeface="Encode Sans Semi Condensed" charset="0"/>
            </a:endParaRPr>
          </a:p>
        </p:txBody>
      </p:sp>
      <p:grpSp>
        <p:nvGrpSpPr>
          <p:cNvPr id="38" name="Google Shape;11785;p76"/>
          <p:cNvGrpSpPr/>
          <p:nvPr/>
        </p:nvGrpSpPr>
        <p:grpSpPr>
          <a:xfrm>
            <a:off x="3638270" y="513028"/>
            <a:ext cx="317290" cy="361090"/>
            <a:chOff x="-56774050" y="1904075"/>
            <a:chExt cx="279625" cy="318225"/>
          </a:xfrm>
          <a:solidFill>
            <a:schemeClr val="accent3"/>
          </a:solidFill>
        </p:grpSpPr>
        <p:sp>
          <p:nvSpPr>
            <p:cNvPr id="39" name="Google Shape;11786;p76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787;p76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093028" y="609600"/>
            <a:ext cx="3576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Encode Sans Semi Condensed" charset="0"/>
              </a:rPr>
              <a:t>프로젝트 개발자</a:t>
            </a:r>
            <a:r>
              <a:rPr lang="en-US" altLang="ko-KR" b="1" dirty="0" smtClean="0">
                <a:latin typeface="Encode Sans Semi Condensed" charset="0"/>
              </a:rPr>
              <a:t>, </a:t>
            </a:r>
            <a:r>
              <a:rPr lang="ko-KR" altLang="en-US" b="1" dirty="0" smtClean="0">
                <a:latin typeface="Encode Sans Semi Condensed" charset="0"/>
              </a:rPr>
              <a:t>프로젝트 관리자</a:t>
            </a:r>
            <a:endParaRPr lang="en-US" altLang="ko-KR" b="1" dirty="0" smtClean="0">
              <a:latin typeface="Encode Sans Semi Condensed" charset="0"/>
            </a:endParaRPr>
          </a:p>
          <a:p>
            <a:r>
              <a:rPr lang="ko-KR" altLang="en-US" b="1" dirty="0" smtClean="0">
                <a:latin typeface="Encode Sans Semi Condensed" charset="0"/>
              </a:rPr>
              <a:t>문서초안</a:t>
            </a:r>
            <a:r>
              <a:rPr lang="en-US" altLang="ko-KR" b="1" dirty="0" smtClean="0">
                <a:latin typeface="Encode Sans Semi Condensed" charset="0"/>
              </a:rPr>
              <a:t>, 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latin typeface="Encode Sans Semi Condensed" charset="0"/>
              </a:rPr>
              <a:t>일정 </a:t>
            </a:r>
            <a:r>
              <a:rPr lang="ko-KR" altLang="en-US" b="1" dirty="0">
                <a:latin typeface="Encode Sans Semi Condensed" charset="0"/>
              </a:rPr>
              <a:t>관리</a:t>
            </a:r>
            <a:r>
              <a:rPr lang="en-US" altLang="ko-KR" b="1" dirty="0">
                <a:latin typeface="Encode Sans Semi Condensed" charset="0"/>
              </a:rPr>
              <a:t>, </a:t>
            </a:r>
            <a:r>
              <a:rPr lang="en-US" altLang="ko-KR" b="1" dirty="0" smtClean="0">
                <a:latin typeface="Encode Sans Semi Condensed" charset="0"/>
              </a:rPr>
              <a:t> DB </a:t>
            </a:r>
            <a:r>
              <a:rPr lang="ko-KR" altLang="en-US" b="1" dirty="0">
                <a:latin typeface="Encode Sans Semi Condensed" charset="0"/>
              </a:rPr>
              <a:t>설계</a:t>
            </a:r>
            <a:r>
              <a:rPr lang="en-US" altLang="ko-KR" b="1" dirty="0">
                <a:latin typeface="Encode Sans Semi Condensed" charset="0"/>
              </a:rPr>
              <a:t>, </a:t>
            </a:r>
            <a:r>
              <a:rPr lang="en-US" altLang="ko-KR" b="1" dirty="0" smtClean="0">
                <a:latin typeface="Encode Sans Semi Condensed" charset="0"/>
              </a:rPr>
              <a:t> </a:t>
            </a:r>
            <a:r>
              <a:rPr lang="ko-KR" altLang="en-US" b="1" dirty="0" smtClean="0">
                <a:latin typeface="Encode Sans Semi Condensed" charset="0"/>
              </a:rPr>
              <a:t>역할 </a:t>
            </a:r>
            <a:r>
              <a:rPr lang="ko-KR" altLang="en-US" b="1" dirty="0">
                <a:latin typeface="Encode Sans Semi Condensed" charset="0"/>
              </a:rPr>
              <a:t>분배</a:t>
            </a:r>
          </a:p>
          <a:p>
            <a:endParaRPr lang="ko-KR" altLang="en-US" b="1" dirty="0">
              <a:latin typeface="Encode Sans Semi Condensed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105469" y="1324955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Encode Sans Semi Condensed" charset="0"/>
              </a:rPr>
              <a:t>신주연  </a:t>
            </a:r>
            <a:r>
              <a:rPr lang="ko-KR" altLang="en-US" sz="1100" b="1" dirty="0" smtClean="0">
                <a:latin typeface="Encode Sans Semi Condensed" charset="0"/>
              </a:rPr>
              <a:t>팀원</a:t>
            </a:r>
            <a:endParaRPr lang="ko-KR" altLang="en-US" sz="1100" b="1" dirty="0">
              <a:latin typeface="Encode Sans Semi Condensed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93029" y="1710621"/>
            <a:ext cx="4285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Encode Sans Semi Condensed" charset="0"/>
              </a:rPr>
              <a:t>프로젝트 개발자</a:t>
            </a:r>
            <a:endParaRPr lang="en-US" altLang="ko-KR" b="1" dirty="0">
              <a:latin typeface="Encode Sans Semi Condensed" charset="0"/>
            </a:endParaRPr>
          </a:p>
          <a:p>
            <a:r>
              <a:rPr lang="ko-KR" altLang="en-US" b="1" dirty="0" smtClean="0">
                <a:latin typeface="Encode Sans Semi Condensed" charset="0"/>
              </a:rPr>
              <a:t>문서 관리 </a:t>
            </a:r>
            <a:r>
              <a:rPr lang="ko-KR" altLang="en-US" b="1" dirty="0">
                <a:latin typeface="Encode Sans Semi Condensed" charset="0"/>
              </a:rPr>
              <a:t>및 총괄</a:t>
            </a:r>
            <a:r>
              <a:rPr lang="en-US" altLang="ko-KR" b="1" dirty="0">
                <a:latin typeface="Encode Sans Semi Condensed" charset="0"/>
              </a:rPr>
              <a:t>, </a:t>
            </a:r>
            <a:r>
              <a:rPr lang="en-US" altLang="ko-KR" b="1" dirty="0" smtClean="0">
                <a:latin typeface="Encode Sans Semi Condensed" charset="0"/>
              </a:rPr>
              <a:t> </a:t>
            </a:r>
            <a:r>
              <a:rPr lang="ko-KR" altLang="en-US" b="1" dirty="0" smtClean="0">
                <a:latin typeface="Encode Sans Semi Condensed" charset="0"/>
              </a:rPr>
              <a:t>화면 </a:t>
            </a:r>
            <a:r>
              <a:rPr lang="ko-KR" altLang="en-US" b="1" dirty="0">
                <a:latin typeface="Encode Sans Semi Condensed" charset="0"/>
              </a:rPr>
              <a:t>설계 및 편집</a:t>
            </a:r>
            <a:r>
              <a:rPr lang="en-US" altLang="ko-KR" b="1" dirty="0">
                <a:latin typeface="Encode Sans Semi Condensed" charset="0"/>
              </a:rPr>
              <a:t>, </a:t>
            </a:r>
            <a:r>
              <a:rPr lang="en-US" altLang="ko-KR" b="1" dirty="0" smtClean="0">
                <a:latin typeface="Encode Sans Semi Condensed" charset="0"/>
              </a:rPr>
              <a:t> </a:t>
            </a:r>
            <a:r>
              <a:rPr lang="ko-KR" altLang="en-US" b="1" dirty="0" smtClean="0">
                <a:latin typeface="Encode Sans Semi Condensed" charset="0"/>
              </a:rPr>
              <a:t>디자인</a:t>
            </a:r>
            <a:endParaRPr lang="ko-KR" altLang="en-US" b="1" dirty="0">
              <a:latin typeface="Encode Sans Semi Condensed" charset="0"/>
            </a:endParaRPr>
          </a:p>
          <a:p>
            <a:endParaRPr lang="ko-KR" altLang="en-US" b="1" dirty="0">
              <a:latin typeface="Encode Sans Semi Condensed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111689" y="2475723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Encode Sans Semi Condensed" charset="0"/>
              </a:rPr>
              <a:t>조세웅  </a:t>
            </a:r>
            <a:r>
              <a:rPr lang="ko-KR" altLang="en-US" sz="1100" b="1" dirty="0" smtClean="0">
                <a:latin typeface="Encode Sans Semi Condensed" charset="0"/>
              </a:rPr>
              <a:t>팀원</a:t>
            </a:r>
            <a:endParaRPr lang="ko-KR" altLang="en-US" sz="1100" b="1" dirty="0">
              <a:latin typeface="Encode Sans Semi Condensed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093028" y="2861389"/>
            <a:ext cx="4285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b="1" dirty="0">
                <a:latin typeface="Encode Sans Semi Condensed" charset="0"/>
              </a:rPr>
              <a:t>프로젝트 </a:t>
            </a:r>
            <a:r>
              <a:rPr lang="ko-KR" altLang="en-US" b="1" dirty="0" smtClean="0">
                <a:latin typeface="Encode Sans Semi Condensed" charset="0"/>
              </a:rPr>
              <a:t>개발자</a:t>
            </a:r>
            <a:r>
              <a:rPr lang="en-US" altLang="ko-KR" b="1" dirty="0" smtClean="0">
                <a:latin typeface="Encode Sans Semi Condensed" charset="0"/>
              </a:rPr>
              <a:t>, </a:t>
            </a:r>
            <a:r>
              <a:rPr lang="ko-KR" altLang="en-US" b="1" dirty="0" smtClean="0">
                <a:latin typeface="Encode Sans Semi Condensed" charset="0"/>
              </a:rPr>
              <a:t>프로젝트 설계자</a:t>
            </a:r>
            <a:endParaRPr lang="en-US" altLang="ko-KR" b="1" dirty="0" smtClean="0">
              <a:latin typeface="Encode Sans Semi Condensed" charset="0"/>
            </a:endParaRPr>
          </a:p>
          <a:p>
            <a:pPr fontAlgn="base" latinLnBrk="1"/>
            <a:r>
              <a:rPr lang="ko-KR" altLang="en-US" b="1" dirty="0" smtClean="0">
                <a:latin typeface="Encode Sans Semi Condensed" charset="0"/>
              </a:rPr>
              <a:t>기획</a:t>
            </a:r>
            <a:r>
              <a:rPr lang="en-US" altLang="ko-KR" b="1" dirty="0">
                <a:latin typeface="Encode Sans Semi Condensed" charset="0"/>
              </a:rPr>
              <a:t>, </a:t>
            </a:r>
            <a:r>
              <a:rPr lang="en-US" altLang="ko-KR" b="1" dirty="0" smtClean="0">
                <a:latin typeface="Encode Sans Semi Condensed" charset="0"/>
              </a:rPr>
              <a:t> </a:t>
            </a:r>
            <a:r>
              <a:rPr lang="ko-KR" altLang="en-US" b="1" dirty="0" smtClean="0">
                <a:latin typeface="Encode Sans Semi Condensed" charset="0"/>
              </a:rPr>
              <a:t>화면 </a:t>
            </a:r>
            <a:r>
              <a:rPr lang="ko-KR" altLang="en-US" b="1" dirty="0">
                <a:latin typeface="Encode Sans Semi Condensed" charset="0"/>
              </a:rPr>
              <a:t>설계 및 편집</a:t>
            </a:r>
            <a:r>
              <a:rPr lang="en-US" altLang="ko-KR" b="1" dirty="0">
                <a:latin typeface="Encode Sans Semi Condensed" charset="0"/>
              </a:rPr>
              <a:t>, </a:t>
            </a:r>
            <a:r>
              <a:rPr lang="en-US" altLang="ko-KR" b="1" dirty="0" smtClean="0">
                <a:latin typeface="Encode Sans Semi Condensed" charset="0"/>
              </a:rPr>
              <a:t> </a:t>
            </a:r>
            <a:r>
              <a:rPr lang="ko-KR" altLang="en-US" b="1" dirty="0" smtClean="0">
                <a:latin typeface="Encode Sans Semi Condensed" charset="0"/>
              </a:rPr>
              <a:t>개인 </a:t>
            </a:r>
            <a:r>
              <a:rPr lang="ko-KR" altLang="en-US" b="1" dirty="0">
                <a:latin typeface="Encode Sans Semi Condensed" charset="0"/>
              </a:rPr>
              <a:t>과제</a:t>
            </a:r>
            <a:r>
              <a:rPr lang="en-US" altLang="ko-KR" b="1" dirty="0">
                <a:latin typeface="Encode Sans Semi Condensed" charset="0"/>
              </a:rPr>
              <a:t>, </a:t>
            </a:r>
            <a:r>
              <a:rPr lang="en-US" altLang="ko-KR" b="1" dirty="0" smtClean="0">
                <a:latin typeface="Encode Sans Semi Condensed" charset="0"/>
              </a:rPr>
              <a:t> </a:t>
            </a:r>
            <a:r>
              <a:rPr lang="ko-KR" altLang="en-US" b="1" dirty="0" smtClean="0">
                <a:latin typeface="Encode Sans Semi Condensed" charset="0"/>
              </a:rPr>
              <a:t>요구분석</a:t>
            </a:r>
            <a:endParaRPr lang="ko-KR" altLang="en-US" b="1" dirty="0">
              <a:latin typeface="Encode Sans Semi Condensed" charset="0"/>
            </a:endParaRPr>
          </a:p>
          <a:p>
            <a:endParaRPr lang="ko-KR" altLang="en-US" b="1" dirty="0">
              <a:latin typeface="Encode Sans Semi Condensed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117909" y="3626499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Encode Sans Semi Condensed" charset="0"/>
              </a:rPr>
              <a:t>최수정  </a:t>
            </a:r>
            <a:r>
              <a:rPr lang="ko-KR" altLang="en-US" sz="1100" b="1" dirty="0" smtClean="0">
                <a:latin typeface="Encode Sans Semi Condensed" charset="0"/>
              </a:rPr>
              <a:t>팀원</a:t>
            </a:r>
            <a:endParaRPr lang="ko-KR" altLang="en-US" sz="1100" b="1" dirty="0">
              <a:latin typeface="Encode Sans Semi Condensed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099248" y="4012165"/>
            <a:ext cx="428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Encode Sans Semi Condensed" charset="0"/>
              </a:rPr>
              <a:t>프로젝트 개발자</a:t>
            </a:r>
            <a:endParaRPr lang="en-US" altLang="ko-KR" b="1" dirty="0" smtClean="0">
              <a:latin typeface="Encode Sans Semi Condensed" charset="0"/>
            </a:endParaRPr>
          </a:p>
          <a:p>
            <a:r>
              <a:rPr lang="ko-KR" altLang="en-US" b="1" dirty="0" smtClean="0">
                <a:latin typeface="Encode Sans Semi Condensed" charset="0"/>
              </a:rPr>
              <a:t>기타  문서관리</a:t>
            </a:r>
            <a:r>
              <a:rPr lang="en-US" altLang="ko-KR" b="1" dirty="0" smtClean="0">
                <a:latin typeface="Encode Sans Semi Condensed" charset="0"/>
              </a:rPr>
              <a:t>, </a:t>
            </a:r>
            <a:r>
              <a:rPr lang="ko-KR" altLang="en-US" b="1" dirty="0" smtClean="0">
                <a:latin typeface="Encode Sans Semi Condensed" charset="0"/>
              </a:rPr>
              <a:t>화면  디자인  총괄</a:t>
            </a:r>
            <a:r>
              <a:rPr lang="en-US" altLang="ko-KR" b="1" dirty="0" smtClean="0">
                <a:latin typeface="Encode Sans Semi Condensed" charset="0"/>
              </a:rPr>
              <a:t>, </a:t>
            </a:r>
            <a:r>
              <a:rPr lang="ko-KR" altLang="en-US" b="1" dirty="0" smtClean="0">
                <a:latin typeface="Encode Sans Semi Condensed" charset="0"/>
              </a:rPr>
              <a:t>화면  편집</a:t>
            </a:r>
            <a:endParaRPr lang="ko-KR" altLang="en-US" b="1" dirty="0">
              <a:latin typeface="Encode Sans Semi Condensed" charset="0"/>
            </a:endParaRPr>
          </a:p>
        </p:txBody>
      </p:sp>
      <p:sp>
        <p:nvSpPr>
          <p:cNvPr id="32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/>
              <a:pPr algn="r"/>
              <a:t>4</a:t>
            </a:fld>
            <a:endParaRPr lang="ko-KR" altLang="en-US" dirty="0"/>
          </a:p>
        </p:txBody>
      </p:sp>
      <p:sp>
        <p:nvSpPr>
          <p:cNvPr id="33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/>
              <a:t>/50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36;p53"/>
          <p:cNvSpPr txBox="1">
            <a:spLocks/>
          </p:cNvSpPr>
          <p:nvPr/>
        </p:nvSpPr>
        <p:spPr>
          <a:xfrm>
            <a:off x="2381250" y="0"/>
            <a:ext cx="4446104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3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챔피언 </a:t>
            </a:r>
            <a:r>
              <a:rPr lang="ko-KR" altLang="en-US" dirty="0">
                <a:solidFill>
                  <a:schemeClr val="bg1"/>
                </a:solidFill>
              </a:rPr>
              <a:t>목록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이름 검색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en-US" dirty="0"/>
          </a:p>
        </p:txBody>
      </p:sp>
      <p:sp>
        <p:nvSpPr>
          <p:cNvPr id="10" name="오른쪽 화살표 9"/>
          <p:cNvSpPr/>
          <p:nvPr/>
        </p:nvSpPr>
        <p:spPr>
          <a:xfrm>
            <a:off x="4318045" y="2743200"/>
            <a:ext cx="558756" cy="5234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5" y="1558742"/>
            <a:ext cx="3845168" cy="33495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02" y="875313"/>
            <a:ext cx="3671866" cy="16624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942" y="3150707"/>
            <a:ext cx="3681986" cy="1785727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6981477" y="1706550"/>
            <a:ext cx="2162523" cy="7362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역할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전사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챔피언명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그라가스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검색 결과</a:t>
            </a:r>
            <a:endParaRPr lang="en-US" altLang="ko-KR" dirty="0" smtClean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98948" y="975690"/>
            <a:ext cx="2041782" cy="470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1. </a:t>
            </a:r>
            <a:r>
              <a:rPr lang="ko-KR" altLang="en-US" dirty="0" err="1" smtClean="0"/>
              <a:t>챔피언명</a:t>
            </a:r>
            <a:r>
              <a:rPr lang="ko-KR" altLang="en-US" dirty="0" smtClean="0"/>
              <a:t> 검색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821291" y="3957950"/>
            <a:ext cx="2263074" cy="690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3. </a:t>
            </a: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 smtClean="0"/>
              <a:t>전사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원거리</a:t>
            </a:r>
            <a:endParaRPr lang="en-US" altLang="ko-KR" dirty="0"/>
          </a:p>
          <a:p>
            <a:pPr algn="ctr"/>
            <a:r>
              <a:rPr lang="ko-KR" altLang="en-US" dirty="0" err="1"/>
              <a:t>챔피언명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그라가스</a:t>
            </a:r>
            <a:endParaRPr lang="en-US" altLang="ko-KR" dirty="0"/>
          </a:p>
          <a:p>
            <a:pPr algn="ctr"/>
            <a:r>
              <a:rPr lang="ko-KR" altLang="en-US" dirty="0"/>
              <a:t>검색 결과</a:t>
            </a:r>
            <a:endParaRPr lang="en-US" altLang="ko-KR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754157" y="3290592"/>
            <a:ext cx="3172406" cy="1517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챔피언명을</a:t>
            </a:r>
            <a:r>
              <a:rPr lang="ko-KR" altLang="en-US" dirty="0" smtClean="0"/>
              <a:t> 입력하면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를 이용하여  실시간으로 체크된 역할과 함께 조합하여 챔피언 목록을 검색함</a:t>
            </a:r>
            <a:endParaRPr lang="ko-KR" altLang="en-US" dirty="0"/>
          </a:p>
        </p:txBody>
      </p:sp>
      <p:sp>
        <p:nvSpPr>
          <p:cNvPr id="18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40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08.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구현 </a:t>
            </a:r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&amp;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시연</a:t>
            </a:r>
            <a:endParaRPr lang="ko-KR" altLang="en-US" sz="2000" b="1" dirty="0">
              <a:solidFill>
                <a:schemeClr val="bg1"/>
              </a:solidFill>
              <a:latin typeface="Encode Sans Semi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02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36;p53"/>
          <p:cNvSpPr txBox="1">
            <a:spLocks/>
          </p:cNvSpPr>
          <p:nvPr/>
        </p:nvSpPr>
        <p:spPr>
          <a:xfrm>
            <a:off x="2571750" y="0"/>
            <a:ext cx="4446104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3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챔피언 </a:t>
            </a:r>
            <a:r>
              <a:rPr lang="ko-KR" altLang="en-US" dirty="0">
                <a:solidFill>
                  <a:schemeClr val="bg1"/>
                </a:solidFill>
              </a:rPr>
              <a:t>추가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관리자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34" y="839893"/>
            <a:ext cx="4617499" cy="40465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574" y="839893"/>
            <a:ext cx="3677920" cy="346994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372102" y="1063413"/>
            <a:ext cx="1124373" cy="20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8" idx="2"/>
            <a:endCxn id="6" idx="1"/>
          </p:cNvCxnSpPr>
          <p:nvPr/>
        </p:nvCxnSpPr>
        <p:spPr>
          <a:xfrm rot="16200000" flipH="1">
            <a:off x="3508806" y="692095"/>
            <a:ext cx="1308250" cy="245728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41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08.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구현 </a:t>
            </a:r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&amp;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시연</a:t>
            </a:r>
            <a:endParaRPr lang="ko-KR" altLang="en-US" sz="2000" b="1" dirty="0">
              <a:solidFill>
                <a:schemeClr val="bg1"/>
              </a:solidFill>
              <a:latin typeface="Encode Sans Semi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76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36;p53"/>
          <p:cNvSpPr txBox="1">
            <a:spLocks/>
          </p:cNvSpPr>
          <p:nvPr/>
        </p:nvSpPr>
        <p:spPr>
          <a:xfrm>
            <a:off x="2476500" y="0"/>
            <a:ext cx="4446104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3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챔피언 </a:t>
            </a:r>
            <a:r>
              <a:rPr lang="ko-KR" altLang="en-US" dirty="0">
                <a:solidFill>
                  <a:schemeClr val="bg1"/>
                </a:solidFill>
              </a:rPr>
              <a:t>삭제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관리자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17" y="742122"/>
            <a:ext cx="6944140" cy="440476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114800" y="3631096"/>
            <a:ext cx="1411358" cy="121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645965" y="2457488"/>
            <a:ext cx="954157" cy="3246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9" idx="3"/>
            <a:endCxn id="10" idx="2"/>
          </p:cNvCxnSpPr>
          <p:nvPr/>
        </p:nvCxnSpPr>
        <p:spPr>
          <a:xfrm flipV="1">
            <a:off x="5526158" y="2782166"/>
            <a:ext cx="1596886" cy="145853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4499115" y="2916422"/>
            <a:ext cx="2517913" cy="655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1. </a:t>
            </a:r>
            <a:r>
              <a:rPr lang="ko-KR" altLang="en-US" dirty="0"/>
              <a:t>삭제할 챔피언 선택 후 챔피언 삭제 버튼 클릭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409660" y="1504593"/>
            <a:ext cx="954157" cy="410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10" idx="1"/>
            <a:endCxn id="15" idx="3"/>
          </p:cNvCxnSpPr>
          <p:nvPr/>
        </p:nvCxnSpPr>
        <p:spPr>
          <a:xfrm rot="10800000">
            <a:off x="5363817" y="1709767"/>
            <a:ext cx="1282148" cy="91006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5864086" y="1007914"/>
            <a:ext cx="2252871" cy="655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2. </a:t>
            </a:r>
            <a:r>
              <a:rPr lang="ko-KR" altLang="en-US" dirty="0"/>
              <a:t>확인 버튼 클릭 시</a:t>
            </a:r>
            <a:endParaRPr lang="en-US" altLang="ko-KR" dirty="0"/>
          </a:p>
          <a:p>
            <a:pPr algn="ctr"/>
            <a:r>
              <a:rPr lang="ko-KR" altLang="en-US" dirty="0"/>
              <a:t>챔피언 삭제 완료</a:t>
            </a:r>
          </a:p>
        </p:txBody>
      </p:sp>
      <p:sp>
        <p:nvSpPr>
          <p:cNvPr id="20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42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08.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구현 </a:t>
            </a:r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&amp;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시연</a:t>
            </a:r>
            <a:endParaRPr lang="ko-KR" altLang="en-US" sz="2000" b="1" dirty="0">
              <a:solidFill>
                <a:schemeClr val="bg1"/>
              </a:solidFill>
              <a:latin typeface="Encode Sans Semi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77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실내, 여러개이(가) 표시된 사진&#10;&#10;자동 생성된 설명">
            <a:extLst>
              <a:ext uri="{FF2B5EF4-FFF2-40B4-BE49-F238E27FC236}">
                <a16:creationId xmlns:a16="http://schemas.microsoft.com/office/drawing/2014/main" id="{5167BB2B-180A-9591-D96A-12076836C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579" y="932091"/>
            <a:ext cx="6392783" cy="4020556"/>
          </a:xfrm>
          <a:prstGeom prst="rect">
            <a:avLst/>
          </a:prstGeom>
        </p:spPr>
      </p:pic>
      <p:sp>
        <p:nvSpPr>
          <p:cNvPr id="6" name="Google Shape;2136;p53">
            <a:extLst>
              <a:ext uri="{FF2B5EF4-FFF2-40B4-BE49-F238E27FC236}">
                <a16:creationId xmlns:a16="http://schemas.microsoft.com/office/drawing/2014/main" id="{E37DCB24-518E-5C9C-F1E9-3B9A016721CE}"/>
              </a:ext>
            </a:extLst>
          </p:cNvPr>
          <p:cNvSpPr txBox="1">
            <a:spLocks/>
          </p:cNvSpPr>
          <p:nvPr/>
        </p:nvSpPr>
        <p:spPr>
          <a:xfrm>
            <a:off x="2286000" y="0"/>
            <a:ext cx="4446104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3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챔피언 </a:t>
            </a:r>
            <a:r>
              <a:rPr lang="ko-KR" altLang="en-US" dirty="0">
                <a:solidFill>
                  <a:schemeClr val="bg1"/>
                </a:solidFill>
              </a:rPr>
              <a:t>목록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약식정보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83E7D99-1378-291B-AE60-F386012034D3}"/>
              </a:ext>
            </a:extLst>
          </p:cNvPr>
          <p:cNvSpPr/>
          <p:nvPr/>
        </p:nvSpPr>
        <p:spPr>
          <a:xfrm>
            <a:off x="487968" y="1351541"/>
            <a:ext cx="2672861" cy="533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1.</a:t>
            </a:r>
            <a:r>
              <a:rPr lang="ko-KR" altLang="en-US" dirty="0"/>
              <a:t>각 챔피언에 마우스 오버 시 해당 챔피언의 약식 정보 제공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697A4A-BCD6-6974-A3B0-382DAAE10566}"/>
              </a:ext>
            </a:extLst>
          </p:cNvPr>
          <p:cNvSpPr/>
          <p:nvPr/>
        </p:nvSpPr>
        <p:spPr>
          <a:xfrm>
            <a:off x="1460704" y="2202499"/>
            <a:ext cx="719787" cy="813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Google Shape;4312;p68">
            <a:extLst>
              <a:ext uri="{FF2B5EF4-FFF2-40B4-BE49-F238E27FC236}">
                <a16:creationId xmlns:a16="http://schemas.microsoft.com/office/drawing/2014/main" id="{B5BE4CC8-28F5-D55D-E818-39AE188B41E1}"/>
              </a:ext>
            </a:extLst>
          </p:cNvPr>
          <p:cNvSpPr/>
          <p:nvPr/>
        </p:nvSpPr>
        <p:spPr>
          <a:xfrm rot="4037267">
            <a:off x="1462348" y="2913264"/>
            <a:ext cx="303279" cy="20539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F9BCC13-5ECD-ED85-633F-9112C6F1A2AE}"/>
              </a:ext>
            </a:extLst>
          </p:cNvPr>
          <p:cNvSpPr/>
          <p:nvPr/>
        </p:nvSpPr>
        <p:spPr>
          <a:xfrm>
            <a:off x="3438406" y="1351541"/>
            <a:ext cx="3055836" cy="590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2. </a:t>
            </a:r>
            <a:r>
              <a:rPr lang="ko-KR" altLang="en-US" dirty="0" smtClean="0"/>
              <a:t>챔피언 사진 또는 </a:t>
            </a:r>
            <a:r>
              <a:rPr lang="ko-KR" altLang="en-US" dirty="0" err="1" smtClean="0"/>
              <a:t>챔피언명을</a:t>
            </a:r>
            <a:r>
              <a:rPr lang="ko-KR" altLang="en-US" dirty="0" smtClean="0"/>
              <a:t> 클릭하면 정보조회</a:t>
            </a:r>
            <a:r>
              <a:rPr lang="en-US" altLang="ko-KR" dirty="0"/>
              <a:t> </a:t>
            </a:r>
            <a:r>
              <a:rPr lang="ko-KR" altLang="en-US" dirty="0" smtClean="0"/>
              <a:t>화면으로 </a:t>
            </a:r>
            <a:r>
              <a:rPr lang="ko-KR" altLang="en-US" dirty="0"/>
              <a:t>이동</a:t>
            </a:r>
          </a:p>
        </p:txBody>
      </p:sp>
      <p:sp>
        <p:nvSpPr>
          <p:cNvPr id="16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43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08.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구현 </a:t>
            </a:r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&amp;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시연</a:t>
            </a:r>
            <a:endParaRPr lang="ko-KR" altLang="en-US" sz="2000" b="1" dirty="0">
              <a:solidFill>
                <a:schemeClr val="bg1"/>
              </a:solidFill>
              <a:latin typeface="Encode Sans Semi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34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36;p53">
            <a:extLst>
              <a:ext uri="{FF2B5EF4-FFF2-40B4-BE49-F238E27FC236}">
                <a16:creationId xmlns:a16="http://schemas.microsoft.com/office/drawing/2014/main" id="{1B6780BF-6617-CDC5-20C2-86AF63FEA5E9}"/>
              </a:ext>
            </a:extLst>
          </p:cNvPr>
          <p:cNvSpPr txBox="1">
            <a:spLocks/>
          </p:cNvSpPr>
          <p:nvPr/>
        </p:nvSpPr>
        <p:spPr>
          <a:xfrm>
            <a:off x="2228850" y="0"/>
            <a:ext cx="4446104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3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챔피언 </a:t>
            </a:r>
            <a:r>
              <a:rPr lang="ko-KR" altLang="en-US" dirty="0">
                <a:solidFill>
                  <a:schemeClr val="bg1"/>
                </a:solidFill>
              </a:rPr>
              <a:t>정보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EAA562-0A38-BEAC-9ED7-25E560024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162" y="742122"/>
            <a:ext cx="5096343" cy="437547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1899CCE-519C-C9E5-4F61-AEE5E4F39E1A}"/>
              </a:ext>
            </a:extLst>
          </p:cNvPr>
          <p:cNvSpPr/>
          <p:nvPr/>
        </p:nvSpPr>
        <p:spPr>
          <a:xfrm>
            <a:off x="4380166" y="3773069"/>
            <a:ext cx="4520847" cy="6283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33EEA03-DCC0-EC84-CFBA-1407A92382A0}"/>
              </a:ext>
            </a:extLst>
          </p:cNvPr>
          <p:cNvSpPr/>
          <p:nvPr/>
        </p:nvSpPr>
        <p:spPr>
          <a:xfrm>
            <a:off x="409242" y="3773069"/>
            <a:ext cx="2449057" cy="6905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챔피언 평가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DE95EE2-D258-0407-E8AD-356EDBC64487}"/>
              </a:ext>
            </a:extLst>
          </p:cNvPr>
          <p:cNvCxnSpPr>
            <a:endCxn id="10" idx="3"/>
          </p:cNvCxnSpPr>
          <p:nvPr/>
        </p:nvCxnSpPr>
        <p:spPr>
          <a:xfrm flipH="1">
            <a:off x="2858299" y="4118367"/>
            <a:ext cx="15218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E4B3D7-AC58-E27E-FF64-4C417CCA95AD}"/>
              </a:ext>
            </a:extLst>
          </p:cNvPr>
          <p:cNvSpPr/>
          <p:nvPr/>
        </p:nvSpPr>
        <p:spPr>
          <a:xfrm>
            <a:off x="4124390" y="1224024"/>
            <a:ext cx="4898115" cy="2203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8B828D2-5EC9-4F94-0015-01F5295C0D7F}"/>
              </a:ext>
            </a:extLst>
          </p:cNvPr>
          <p:cNvSpPr/>
          <p:nvPr/>
        </p:nvSpPr>
        <p:spPr>
          <a:xfrm>
            <a:off x="409242" y="1983466"/>
            <a:ext cx="2449057" cy="6905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챔피언 정보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2BBC4A7-ED4B-8433-355C-08DB40E7D664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2858299" y="2325897"/>
            <a:ext cx="1266091" cy="2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B47582-A8C7-1040-C201-87F6B0A63270}"/>
              </a:ext>
            </a:extLst>
          </p:cNvPr>
          <p:cNvSpPr/>
          <p:nvPr/>
        </p:nvSpPr>
        <p:spPr>
          <a:xfrm>
            <a:off x="5876459" y="856850"/>
            <a:ext cx="1176572" cy="367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C2D296D-BDC8-B2BE-E25A-7F741E1D8C40}"/>
              </a:ext>
            </a:extLst>
          </p:cNvPr>
          <p:cNvSpPr/>
          <p:nvPr/>
        </p:nvSpPr>
        <p:spPr>
          <a:xfrm>
            <a:off x="409242" y="835610"/>
            <a:ext cx="2449057" cy="6905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챔피언 스토리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5B8B7B7-9A1C-CC9F-1F0C-5230527289A2}"/>
              </a:ext>
            </a:extLst>
          </p:cNvPr>
          <p:cNvCxnSpPr>
            <a:cxnSpLocks/>
            <a:stCxn id="18" idx="1"/>
            <a:endCxn id="20" idx="3"/>
          </p:cNvCxnSpPr>
          <p:nvPr/>
        </p:nvCxnSpPr>
        <p:spPr>
          <a:xfrm flipH="1">
            <a:off x="2858299" y="1040437"/>
            <a:ext cx="3018160" cy="140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44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08.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구현 </a:t>
            </a:r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&amp;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시연</a:t>
            </a:r>
            <a:endParaRPr lang="ko-KR" altLang="en-US" sz="2000" b="1" dirty="0">
              <a:solidFill>
                <a:schemeClr val="bg1"/>
              </a:solidFill>
              <a:latin typeface="Encode Sans Semi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15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36;p53">
            <a:extLst>
              <a:ext uri="{FF2B5EF4-FFF2-40B4-BE49-F238E27FC236}">
                <a16:creationId xmlns:a16="http://schemas.microsoft.com/office/drawing/2014/main" id="{96AFAE75-A30B-4A4A-CBCA-6DABE54CE1B5}"/>
              </a:ext>
            </a:extLst>
          </p:cNvPr>
          <p:cNvSpPr txBox="1">
            <a:spLocks/>
          </p:cNvSpPr>
          <p:nvPr/>
        </p:nvSpPr>
        <p:spPr>
          <a:xfrm>
            <a:off x="2324100" y="0"/>
            <a:ext cx="4446104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3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챔피언 </a:t>
            </a:r>
            <a:r>
              <a:rPr lang="ko-KR" altLang="en-US" dirty="0">
                <a:solidFill>
                  <a:schemeClr val="bg1"/>
                </a:solidFill>
              </a:rPr>
              <a:t>정보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FCEE8C-21C2-106F-EBCC-5DC06E8FC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62007"/>
            <a:ext cx="4329013" cy="36408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4D22C3-42E4-C4FD-74E0-4F021CE15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661" y="1362007"/>
            <a:ext cx="4572000" cy="3781493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523D1E-5DFE-6D0E-1454-833AD6CE0EA2}"/>
              </a:ext>
            </a:extLst>
          </p:cNvPr>
          <p:cNvSpPr/>
          <p:nvPr/>
        </p:nvSpPr>
        <p:spPr>
          <a:xfrm>
            <a:off x="402848" y="792906"/>
            <a:ext cx="3222780" cy="4795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챔피언 정보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일반 유저 </a:t>
            </a:r>
            <a:r>
              <a:rPr lang="en-US" altLang="ko-KR" dirty="0">
                <a:solidFill>
                  <a:schemeClr val="bg1"/>
                </a:solidFill>
              </a:rPr>
              <a:t>or </a:t>
            </a:r>
            <a:r>
              <a:rPr lang="ko-KR" altLang="en-US" dirty="0">
                <a:solidFill>
                  <a:schemeClr val="bg1"/>
                </a:solidFill>
              </a:rPr>
              <a:t>비회원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561986B-28AD-E82B-CC2E-A3FE34650B0C}"/>
              </a:ext>
            </a:extLst>
          </p:cNvPr>
          <p:cNvSpPr/>
          <p:nvPr/>
        </p:nvSpPr>
        <p:spPr>
          <a:xfrm>
            <a:off x="5326539" y="792906"/>
            <a:ext cx="2800749" cy="4795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챔피언정보</a:t>
            </a:r>
            <a:r>
              <a:rPr lang="en-US" altLang="ko-KR" dirty="0"/>
              <a:t>(</a:t>
            </a:r>
            <a:r>
              <a:rPr lang="ko-KR" altLang="en-US" dirty="0"/>
              <a:t>관리자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1DA4DC-36F2-4867-8535-747D4DA04575}"/>
              </a:ext>
            </a:extLst>
          </p:cNvPr>
          <p:cNvSpPr/>
          <p:nvPr/>
        </p:nvSpPr>
        <p:spPr>
          <a:xfrm>
            <a:off x="8459798" y="1272487"/>
            <a:ext cx="620257" cy="338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7">
            <a:extLst>
              <a:ext uri="{FF2B5EF4-FFF2-40B4-BE49-F238E27FC236}">
                <a16:creationId xmlns:a16="http://schemas.microsoft.com/office/drawing/2014/main" id="{56D2A4CF-807C-FF36-7162-0D216F223454}"/>
              </a:ext>
            </a:extLst>
          </p:cNvPr>
          <p:cNvSpPr/>
          <p:nvPr/>
        </p:nvSpPr>
        <p:spPr>
          <a:xfrm>
            <a:off x="4983755" y="1743629"/>
            <a:ext cx="3121435" cy="7445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관리자계정으로 로그인 </a:t>
            </a:r>
            <a:r>
              <a:rPr lang="ko-KR" altLang="en-US" dirty="0" smtClean="0">
                <a:solidFill>
                  <a:schemeClr val="bg1"/>
                </a:solidFill>
              </a:rPr>
              <a:t>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챔피언 </a:t>
            </a:r>
            <a:r>
              <a:rPr lang="ko-KR" altLang="en-US" dirty="0">
                <a:solidFill>
                  <a:schemeClr val="bg1"/>
                </a:solidFill>
              </a:rPr>
              <a:t>수정 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E5E1C8F-6EE2-E4B5-1BF8-EB242F7536BA}"/>
              </a:ext>
            </a:extLst>
          </p:cNvPr>
          <p:cNvCxnSpPr>
            <a:endCxn id="14" idx="3"/>
          </p:cNvCxnSpPr>
          <p:nvPr/>
        </p:nvCxnSpPr>
        <p:spPr>
          <a:xfrm flipH="1">
            <a:off x="8105190" y="1613890"/>
            <a:ext cx="566148" cy="5020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45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08.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구현 </a:t>
            </a:r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&amp;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시연</a:t>
            </a:r>
            <a:endParaRPr lang="ko-KR" altLang="en-US" sz="2000" b="1" dirty="0">
              <a:solidFill>
                <a:schemeClr val="bg1"/>
              </a:solidFill>
              <a:latin typeface="Encode Sans Semi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53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36;p53">
            <a:extLst>
              <a:ext uri="{FF2B5EF4-FFF2-40B4-BE49-F238E27FC236}">
                <a16:creationId xmlns:a16="http://schemas.microsoft.com/office/drawing/2014/main" id="{A9997F07-D3CE-E504-C04C-6E5DADEFCC37}"/>
              </a:ext>
            </a:extLst>
          </p:cNvPr>
          <p:cNvSpPr txBox="1">
            <a:spLocks/>
          </p:cNvSpPr>
          <p:nvPr/>
        </p:nvSpPr>
        <p:spPr>
          <a:xfrm>
            <a:off x="2447925" y="0"/>
            <a:ext cx="4446104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3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챔피언 </a:t>
            </a:r>
            <a:r>
              <a:rPr lang="ko-KR" altLang="en-US" dirty="0">
                <a:solidFill>
                  <a:schemeClr val="bg1"/>
                </a:solidFill>
              </a:rPr>
              <a:t>수정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관리자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A574348-8EB1-68E9-8FC3-34C6D61CD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192" y="790537"/>
            <a:ext cx="3332693" cy="430147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4963896-668F-39ED-A535-753FA212C5AA}"/>
              </a:ext>
            </a:extLst>
          </p:cNvPr>
          <p:cNvSpPr/>
          <p:nvPr/>
        </p:nvSpPr>
        <p:spPr>
          <a:xfrm>
            <a:off x="5639865" y="1534657"/>
            <a:ext cx="780729" cy="328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02FCD35F-F4C5-805C-9B7D-D94AC815A67C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rot="10800000" flipV="1">
            <a:off x="4054661" y="1699060"/>
            <a:ext cx="1585205" cy="32610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1D9B776-C7A6-4971-8577-2A489208C97A}"/>
              </a:ext>
            </a:extLst>
          </p:cNvPr>
          <p:cNvSpPr/>
          <p:nvPr/>
        </p:nvSpPr>
        <p:spPr>
          <a:xfrm>
            <a:off x="1727096" y="1622097"/>
            <a:ext cx="2327564" cy="806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클릭 시 기존 이미지 다운로드 가능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D737FA-C8A3-65E7-8F77-C6F555189939}"/>
              </a:ext>
            </a:extLst>
          </p:cNvPr>
          <p:cNvSpPr/>
          <p:nvPr/>
        </p:nvSpPr>
        <p:spPr>
          <a:xfrm>
            <a:off x="6649115" y="4692817"/>
            <a:ext cx="780729" cy="328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E7B0FC2-73F3-E0B0-E106-060B7437EBBE}"/>
              </a:ext>
            </a:extLst>
          </p:cNvPr>
          <p:cNvCxnSpPr>
            <a:cxnSpLocks/>
            <a:stCxn id="13" idx="1"/>
            <a:endCxn id="17" idx="3"/>
          </p:cNvCxnSpPr>
          <p:nvPr/>
        </p:nvCxnSpPr>
        <p:spPr>
          <a:xfrm rot="10800000">
            <a:off x="3945955" y="4504525"/>
            <a:ext cx="2703160" cy="352697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60AAE59-A9FA-C89B-254D-BA8DBDCC585F}"/>
              </a:ext>
            </a:extLst>
          </p:cNvPr>
          <p:cNvSpPr/>
          <p:nvPr/>
        </p:nvSpPr>
        <p:spPr>
          <a:xfrm>
            <a:off x="1835801" y="4151826"/>
            <a:ext cx="2110154" cy="7053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수정할 내용 입력 후 수정 가능</a:t>
            </a:r>
          </a:p>
        </p:txBody>
      </p:sp>
      <p:sp>
        <p:nvSpPr>
          <p:cNvPr id="18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46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08.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구현 </a:t>
            </a:r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&amp;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시연</a:t>
            </a:r>
            <a:endParaRPr lang="ko-KR" altLang="en-US" sz="2000" b="1" dirty="0">
              <a:solidFill>
                <a:schemeClr val="bg1"/>
              </a:solidFill>
              <a:latin typeface="Encode Sans Semi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38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36;p53">
            <a:extLst>
              <a:ext uri="{FF2B5EF4-FFF2-40B4-BE49-F238E27FC236}">
                <a16:creationId xmlns:a16="http://schemas.microsoft.com/office/drawing/2014/main" id="{FD7B3626-8198-6AD0-ADE5-6393AB7A992F}"/>
              </a:ext>
            </a:extLst>
          </p:cNvPr>
          <p:cNvSpPr txBox="1">
            <a:spLocks/>
          </p:cNvSpPr>
          <p:nvPr/>
        </p:nvSpPr>
        <p:spPr>
          <a:xfrm>
            <a:off x="2362200" y="0"/>
            <a:ext cx="4446104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3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챔피언 </a:t>
            </a:r>
            <a:r>
              <a:rPr lang="ko-KR" altLang="en-US" dirty="0">
                <a:solidFill>
                  <a:schemeClr val="bg1"/>
                </a:solidFill>
              </a:rPr>
              <a:t>스토리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122"/>
            <a:ext cx="9144000" cy="45811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90857" y="470262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6593632" y="1629747"/>
            <a:ext cx="2146041" cy="1337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챔피언 스토리가 긴 경우에 자동으로 스토리 내용이 스크롤 되는 기능 구현</a:t>
            </a:r>
            <a:endParaRPr lang="ko-KR" altLang="en-US" dirty="0"/>
          </a:p>
        </p:txBody>
      </p:sp>
      <p:sp>
        <p:nvSpPr>
          <p:cNvPr id="8" name="Google Shape;2136;p53"/>
          <p:cNvSpPr txBox="1">
            <a:spLocks noGrp="1"/>
          </p:cNvSpPr>
          <p:nvPr>
            <p:ph type="title"/>
          </p:nvPr>
        </p:nvSpPr>
        <p:spPr>
          <a:xfrm>
            <a:off x="7109927" y="286279"/>
            <a:ext cx="2034073" cy="455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bg1"/>
                </a:solidFill>
              </a:rPr>
              <a:t>구</a:t>
            </a:r>
            <a:r>
              <a:rPr lang="ko-KR" altLang="en-US" sz="2000" dirty="0">
                <a:solidFill>
                  <a:schemeClr val="bg1"/>
                </a:solidFill>
              </a:rPr>
              <a:t>현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화면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</a:rPr>
              <a:t>(16/17)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47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08.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구현 </a:t>
            </a:r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&amp;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시연</a:t>
            </a:r>
            <a:endParaRPr lang="ko-KR" altLang="en-US" sz="2000" b="1" dirty="0">
              <a:solidFill>
                <a:schemeClr val="bg1"/>
              </a:solidFill>
              <a:latin typeface="Encode Sans Semi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94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36;p53">
            <a:extLst>
              <a:ext uri="{FF2B5EF4-FFF2-40B4-BE49-F238E27FC236}">
                <a16:creationId xmlns:a16="http://schemas.microsoft.com/office/drawing/2014/main" id="{FD7B3626-8198-6AD0-ADE5-6393AB7A992F}"/>
              </a:ext>
            </a:extLst>
          </p:cNvPr>
          <p:cNvSpPr txBox="1">
            <a:spLocks/>
          </p:cNvSpPr>
          <p:nvPr/>
        </p:nvSpPr>
        <p:spPr>
          <a:xfrm>
            <a:off x="2247900" y="0"/>
            <a:ext cx="4446104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3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  <a:defRPr sz="42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챔피언 평가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42122"/>
            <a:ext cx="4618383" cy="440137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F0C5291-CA32-39BE-BDF0-6D6A53E3086D}"/>
              </a:ext>
            </a:extLst>
          </p:cNvPr>
          <p:cNvSpPr/>
          <p:nvPr/>
        </p:nvSpPr>
        <p:spPr>
          <a:xfrm>
            <a:off x="934278" y="1488389"/>
            <a:ext cx="3511825" cy="877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0C5291-CA32-39BE-BDF0-6D6A53E3086D}"/>
              </a:ext>
            </a:extLst>
          </p:cNvPr>
          <p:cNvSpPr/>
          <p:nvPr/>
        </p:nvSpPr>
        <p:spPr>
          <a:xfrm>
            <a:off x="934277" y="2547733"/>
            <a:ext cx="3511825" cy="22979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909930" y="1486937"/>
            <a:ext cx="3200400" cy="8771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챔피언 목록</a:t>
            </a: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909930" y="3256395"/>
            <a:ext cx="3200400" cy="16639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모든 챔피언의 평가를 최신 순으로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5</a:t>
            </a:r>
            <a:r>
              <a:rPr lang="ko-KR" altLang="en-US" dirty="0" smtClean="0"/>
              <a:t>개씩 정렬하여 </a:t>
            </a:r>
            <a:r>
              <a:rPr lang="ko-KR" altLang="en-US" dirty="0" err="1" smtClean="0"/>
              <a:t>페이징</a:t>
            </a:r>
            <a:r>
              <a:rPr lang="ko-KR" altLang="en-US" dirty="0" smtClean="0"/>
              <a:t> 구현 및 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각 챔피언 평가 클릭 시 해당 챔피언의 정보 페이지로 이동한다</a:t>
            </a:r>
            <a:endParaRPr lang="en-US" altLang="ko-KR" dirty="0"/>
          </a:p>
        </p:txBody>
      </p:sp>
      <p:cxnSp>
        <p:nvCxnSpPr>
          <p:cNvPr id="16" name="직선 화살표 연결선 15"/>
          <p:cNvCxnSpPr>
            <a:stCxn id="8" idx="3"/>
            <a:endCxn id="11" idx="1"/>
          </p:cNvCxnSpPr>
          <p:nvPr/>
        </p:nvCxnSpPr>
        <p:spPr>
          <a:xfrm flipV="1">
            <a:off x="4446103" y="1925499"/>
            <a:ext cx="463827" cy="14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4909930" y="2562807"/>
            <a:ext cx="3200400" cy="5194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종합 평가 목록</a:t>
            </a:r>
            <a:endParaRPr lang="en-US" altLang="ko-KR" dirty="0" smtClean="0"/>
          </a:p>
        </p:txBody>
      </p:sp>
      <p:cxnSp>
        <p:nvCxnSpPr>
          <p:cNvPr id="23" name="꺾인 연결선 22"/>
          <p:cNvCxnSpPr>
            <a:stCxn id="9" idx="3"/>
            <a:endCxn id="19" idx="1"/>
          </p:cNvCxnSpPr>
          <p:nvPr/>
        </p:nvCxnSpPr>
        <p:spPr>
          <a:xfrm flipV="1">
            <a:off x="4446102" y="2822538"/>
            <a:ext cx="463828" cy="874178"/>
          </a:xfrm>
          <a:prstGeom prst="bentConnector3">
            <a:avLst>
              <a:gd name="adj1" fmla="val 379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2136;p53"/>
          <p:cNvSpPr txBox="1">
            <a:spLocks noGrp="1"/>
          </p:cNvSpPr>
          <p:nvPr>
            <p:ph type="title"/>
          </p:nvPr>
        </p:nvSpPr>
        <p:spPr>
          <a:xfrm>
            <a:off x="7109927" y="286279"/>
            <a:ext cx="2034073" cy="455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bg1"/>
                </a:solidFill>
              </a:rPr>
              <a:t>구</a:t>
            </a:r>
            <a:r>
              <a:rPr lang="ko-KR" altLang="en-US" sz="2000" dirty="0">
                <a:solidFill>
                  <a:schemeClr val="bg1"/>
                </a:solidFill>
              </a:rPr>
              <a:t>현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화면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</a:rPr>
              <a:t>(17/17)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7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48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08.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구현 </a:t>
            </a:r>
            <a:r>
              <a:rPr lang="en-US" altLang="ko-KR" sz="2000" b="1" dirty="0" smtClean="0">
                <a:solidFill>
                  <a:schemeClr val="bg1"/>
                </a:solidFill>
                <a:latin typeface="Encode Sans Semi Condensed" charset="0"/>
              </a:rPr>
              <a:t>&amp; </a:t>
            </a:r>
            <a:r>
              <a:rPr lang="ko-KR" altLang="en-US" sz="2000" b="1" dirty="0" smtClean="0">
                <a:solidFill>
                  <a:schemeClr val="bg1"/>
                </a:solidFill>
                <a:latin typeface="Encode Sans Semi Condensed" charset="0"/>
              </a:rPr>
              <a:t>시연</a:t>
            </a:r>
            <a:endParaRPr lang="ko-KR" altLang="en-US" sz="2000" b="1" dirty="0">
              <a:solidFill>
                <a:schemeClr val="bg1"/>
              </a:solidFill>
              <a:latin typeface="Encode Sans Semi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55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B48D3D-60F3-48B4-BFBD-ADE575E07EDE}"/>
              </a:ext>
            </a:extLst>
          </p:cNvPr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Google Shape;197;p31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시연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763" y="2351314"/>
            <a:ext cx="9094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hlinkClick r:id="rId3"/>
              </a:rPr>
              <a:t>클릭 해주세요</a:t>
            </a:r>
            <a:endParaRPr lang="ko-KR" altLang="en-US" sz="3200" dirty="0"/>
          </a:p>
        </p:txBody>
      </p:sp>
      <p:sp>
        <p:nvSpPr>
          <p:cNvPr id="7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49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89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>
            <a:spLocks noGrp="1"/>
          </p:cNvSpPr>
          <p:nvPr>
            <p:ph type="title" idx="2"/>
          </p:nvPr>
        </p:nvSpPr>
        <p:spPr>
          <a:xfrm flipH="1">
            <a:off x="0" y="2012850"/>
            <a:ext cx="2893500" cy="11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" name="Google Shape;226;p35"/>
          <p:cNvSpPr txBox="1">
            <a:spLocks/>
          </p:cNvSpPr>
          <p:nvPr/>
        </p:nvSpPr>
        <p:spPr>
          <a:xfrm flipH="1">
            <a:off x="3710608" y="2012850"/>
            <a:ext cx="4499113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8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기획 의도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79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>
            <a:spLocks noGrp="1"/>
          </p:cNvSpPr>
          <p:nvPr>
            <p:ph type="title" idx="2"/>
          </p:nvPr>
        </p:nvSpPr>
        <p:spPr>
          <a:xfrm flipH="1">
            <a:off x="0" y="2012850"/>
            <a:ext cx="2893500" cy="11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09</a:t>
            </a:r>
            <a:endParaRPr dirty="0"/>
          </a:p>
        </p:txBody>
      </p:sp>
      <p:sp>
        <p:nvSpPr>
          <p:cNvPr id="7" name="Google Shape;226;p35"/>
          <p:cNvSpPr txBox="1">
            <a:spLocks/>
          </p:cNvSpPr>
          <p:nvPr/>
        </p:nvSpPr>
        <p:spPr>
          <a:xfrm flipH="1">
            <a:off x="3172406" y="2012850"/>
            <a:ext cx="5666793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8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en" dirty="0" smtClean="0">
                <a:solidFill>
                  <a:schemeClr val="bg1"/>
                </a:solidFill>
              </a:rPr>
              <a:t>Q&amp;A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52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-112644" y="1712250"/>
            <a:ext cx="3008243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기획 의도</a:t>
            </a:r>
            <a:endParaRPr dirty="0"/>
          </a:p>
        </p:txBody>
      </p:sp>
      <p:sp>
        <p:nvSpPr>
          <p:cNvPr id="3" name="직사각형 2"/>
          <p:cNvSpPr/>
          <p:nvPr/>
        </p:nvSpPr>
        <p:spPr>
          <a:xfrm>
            <a:off x="3321698" y="1237865"/>
            <a:ext cx="1206759" cy="379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프로젝트 명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65780" y="1237865"/>
            <a:ext cx="4099248" cy="379445"/>
          </a:xfrm>
          <a:prstGeom prst="rect">
            <a:avLst/>
          </a:prstGeom>
          <a:solidFill>
            <a:schemeClr val="bg1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2400" lvl="0">
              <a:lnSpc>
                <a:spcPct val="150000"/>
              </a:lnSpc>
              <a:buSzPts val="1200"/>
            </a:pP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LOL INVEN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334139" y="1716837"/>
            <a:ext cx="1206759" cy="379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HY견고딕" pitchFamily="18" charset="-127"/>
                <a:ea typeface="HY견고딕" pitchFamily="18" charset="-127"/>
              </a:rPr>
              <a:t>개발 기간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578221" y="1716837"/>
            <a:ext cx="4099248" cy="379445"/>
          </a:xfrm>
          <a:prstGeom prst="rect">
            <a:avLst/>
          </a:prstGeom>
          <a:solidFill>
            <a:schemeClr val="bg1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2400" lvl="0">
              <a:lnSpc>
                <a:spcPct val="150000"/>
              </a:lnSpc>
              <a:buSzPts val="1200"/>
            </a:pPr>
            <a:r>
              <a:rPr lang="en-US" altLang="ko-KR" b="1" dirty="0">
                <a:latin typeface="HY견고딕" pitchFamily="18" charset="-127"/>
                <a:ea typeface="HY견고딕" pitchFamily="18" charset="-127"/>
              </a:rPr>
              <a:t>2022.09.13 ~  2022.10.14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1029" y="2167816"/>
            <a:ext cx="1206759" cy="780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HY견고딕" pitchFamily="18" charset="-127"/>
                <a:ea typeface="HY견고딕" pitchFamily="18" charset="-127"/>
              </a:rPr>
              <a:t>기획 목표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575111" y="2167817"/>
            <a:ext cx="4099248" cy="780660"/>
          </a:xfrm>
          <a:prstGeom prst="rect">
            <a:avLst/>
          </a:prstGeom>
          <a:solidFill>
            <a:schemeClr val="bg1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2400">
              <a:lnSpc>
                <a:spcPct val="150000"/>
              </a:lnSpc>
              <a:buSzPts val="1200"/>
            </a:pPr>
            <a:r>
              <a:rPr lang="ko-KR" altLang="en-US" b="1" dirty="0">
                <a:latin typeface="HY견고딕" pitchFamily="18" charset="-127"/>
                <a:ea typeface="HY견고딕" pitchFamily="18" charset="-127"/>
              </a:rPr>
              <a:t>웹 사이트 개발을 통한 전체적인 실력 향상 및 팀원들 간의 커뮤니케이션 능력 향상</a:t>
            </a:r>
            <a:endParaRPr lang="en-US" altLang="ko-KR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24808" y="3001351"/>
            <a:ext cx="1206759" cy="1197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기획 의도</a:t>
            </a:r>
            <a:endParaRPr lang="ko-KR" altLang="en-US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68890" y="3001351"/>
            <a:ext cx="4099248" cy="1197428"/>
          </a:xfrm>
          <a:prstGeom prst="rect">
            <a:avLst/>
          </a:prstGeom>
          <a:solidFill>
            <a:schemeClr val="bg1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2400" lvl="0">
              <a:lnSpc>
                <a:spcPct val="150000"/>
              </a:lnSpc>
              <a:buSzPts val="1200"/>
            </a:pPr>
            <a:r>
              <a:rPr lang="ko-KR" altLang="en-US" b="1" dirty="0" err="1"/>
              <a:t>롤</a:t>
            </a:r>
            <a:r>
              <a:rPr lang="ko-KR" altLang="en-US" b="1" dirty="0"/>
              <a:t> 유저 커뮤니티 사이트 개발을 통한 유저들간의 커뮤니케이션을 활성화 시켜 건강한 게임 문화에 기여</a:t>
            </a:r>
            <a:endParaRPr lang="en-US" altLang="ko-KR" b="1" dirty="0"/>
          </a:p>
        </p:txBody>
      </p:sp>
      <p:sp>
        <p:nvSpPr>
          <p:cNvPr id="15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/>
              <a:pPr algn="r"/>
              <a:t>6</a:t>
            </a:fld>
            <a:endParaRPr lang="ko-KR" altLang="en-US" dirty="0"/>
          </a:p>
        </p:txBody>
      </p:sp>
      <p:sp>
        <p:nvSpPr>
          <p:cNvPr id="16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/>
              <a:t>/50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>
            <a:spLocks noGrp="1"/>
          </p:cNvSpPr>
          <p:nvPr>
            <p:ph type="title" idx="2"/>
          </p:nvPr>
        </p:nvSpPr>
        <p:spPr>
          <a:xfrm flipH="1">
            <a:off x="0" y="2012850"/>
            <a:ext cx="2893500" cy="11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" name="Google Shape;226;p35"/>
          <p:cNvSpPr txBox="1">
            <a:spLocks/>
          </p:cNvSpPr>
          <p:nvPr/>
        </p:nvSpPr>
        <p:spPr>
          <a:xfrm flipH="1">
            <a:off x="3710608" y="2012850"/>
            <a:ext cx="4499113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8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Encode Sans Semi Condensed"/>
              <a:buNone/>
              <a:defRPr sz="120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개발 일정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3415C3DF-2E34-4E5C-9176-EE0428A71C7D}"/>
              </a:ext>
            </a:extLst>
          </p:cNvPr>
          <p:cNvGrpSpPr/>
          <p:nvPr/>
        </p:nvGrpSpPr>
        <p:grpSpPr>
          <a:xfrm>
            <a:off x="4638260" y="2709061"/>
            <a:ext cx="1481413" cy="369333"/>
            <a:chOff x="738881" y="3767581"/>
            <a:chExt cx="2412759" cy="751954"/>
          </a:xfrm>
          <a:solidFill>
            <a:schemeClr val="accent4"/>
          </a:solidFill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4FF1129-5362-4FC0-8E50-DA17729DE54C}"/>
                </a:ext>
              </a:extLst>
            </p:cNvPr>
            <p:cNvSpPr/>
            <p:nvPr/>
          </p:nvSpPr>
          <p:spPr>
            <a:xfrm>
              <a:off x="738881" y="3799840"/>
              <a:ext cx="2399148" cy="650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C0F14D-DB7F-44AB-B34C-CFB0FD13B656}"/>
                </a:ext>
              </a:extLst>
            </p:cNvPr>
            <p:cNvSpPr txBox="1"/>
            <p:nvPr/>
          </p:nvSpPr>
          <p:spPr>
            <a:xfrm>
              <a:off x="738888" y="3767581"/>
              <a:ext cx="2412752" cy="7519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10.06~10.11</a:t>
              </a:r>
              <a:endParaRPr lang="ko-KR" altLang="en-US" sz="1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681074B-3B97-4ADA-A6BD-C3FDE732F9F7}"/>
              </a:ext>
            </a:extLst>
          </p:cNvPr>
          <p:cNvSpPr txBox="1"/>
          <p:nvPr/>
        </p:nvSpPr>
        <p:spPr>
          <a:xfrm>
            <a:off x="202669" y="4165651"/>
            <a:ext cx="14609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기획 및 분석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5944E2-8586-4624-9D96-D203141F68BB}"/>
              </a:ext>
            </a:extLst>
          </p:cNvPr>
          <p:cNvSpPr txBox="1"/>
          <p:nvPr/>
        </p:nvSpPr>
        <p:spPr>
          <a:xfrm>
            <a:off x="1687643" y="3816908"/>
            <a:ext cx="14731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중간발표</a:t>
            </a:r>
          </a:p>
        </p:txBody>
      </p:sp>
      <p:pic>
        <p:nvPicPr>
          <p:cNvPr id="31" name="그래픽 30" descr="갈매기형 화살표">
            <a:extLst>
              <a:ext uri="{FF2B5EF4-FFF2-40B4-BE49-F238E27FC236}">
                <a16:creationId xmlns:a16="http://schemas.microsoft.com/office/drawing/2014/main" id="{C025FAF7-6991-4A6A-A8D8-7958C211AD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638260" y="2421525"/>
            <a:ext cx="313949" cy="313949"/>
          </a:xfrm>
          <a:prstGeom prst="rect">
            <a:avLst/>
          </a:prstGeom>
        </p:spPr>
      </p:pic>
      <p:pic>
        <p:nvPicPr>
          <p:cNvPr id="32" name="그래픽 31" descr="갈매기형 화살표">
            <a:extLst>
              <a:ext uri="{FF2B5EF4-FFF2-40B4-BE49-F238E27FC236}">
                <a16:creationId xmlns:a16="http://schemas.microsoft.com/office/drawing/2014/main" id="{8A20E247-38F3-4AF2-871A-D48F6351DE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165210" y="2797350"/>
            <a:ext cx="281896" cy="317404"/>
          </a:xfrm>
          <a:prstGeom prst="rect">
            <a:avLst/>
          </a:prstGeom>
        </p:spPr>
      </p:pic>
      <p:pic>
        <p:nvPicPr>
          <p:cNvPr id="33" name="그래픽 32" descr="갈매기형 화살표">
            <a:extLst>
              <a:ext uri="{FF2B5EF4-FFF2-40B4-BE49-F238E27FC236}">
                <a16:creationId xmlns:a16="http://schemas.microsoft.com/office/drawing/2014/main" id="{1C96CB68-FA67-4B50-BF27-BFFB3A9B01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660970" y="3134821"/>
            <a:ext cx="307184" cy="34587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B48D3D-60F3-48B4-BFBD-ADE575E07EDE}"/>
              </a:ext>
            </a:extLst>
          </p:cNvPr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그래픽 30" descr="갈매기형 화살표">
            <a:extLst>
              <a:ext uri="{FF2B5EF4-FFF2-40B4-BE49-F238E27FC236}">
                <a16:creationId xmlns:a16="http://schemas.microsoft.com/office/drawing/2014/main" id="{C025FAF7-6991-4A6A-A8D8-7958C211AD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122507" y="2079196"/>
            <a:ext cx="313949" cy="313949"/>
          </a:xfrm>
          <a:prstGeom prst="rect">
            <a:avLst/>
          </a:prstGeom>
        </p:spPr>
      </p:pic>
      <p:pic>
        <p:nvPicPr>
          <p:cNvPr id="35" name="그래픽 30" descr="갈매기형 화살표">
            <a:extLst>
              <a:ext uri="{FF2B5EF4-FFF2-40B4-BE49-F238E27FC236}">
                <a16:creationId xmlns:a16="http://schemas.microsoft.com/office/drawing/2014/main" id="{C025FAF7-6991-4A6A-A8D8-7958C211AD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598892" y="1714206"/>
            <a:ext cx="313949" cy="313949"/>
          </a:xfrm>
          <a:prstGeom prst="rect">
            <a:avLst/>
          </a:prstGeom>
        </p:spPr>
      </p:pic>
      <p:sp>
        <p:nvSpPr>
          <p:cNvPr id="40" name="Google Shape;197;p31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</a:rPr>
              <a:t>개발 일정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1" name="Google Shape;199;p31"/>
          <p:cNvSpPr/>
          <p:nvPr/>
        </p:nvSpPr>
        <p:spPr>
          <a:xfrm>
            <a:off x="0" y="674498"/>
            <a:ext cx="3045000" cy="148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415C3DF-2E34-4E5C-9176-EE0428A71C7D}"/>
              </a:ext>
            </a:extLst>
          </p:cNvPr>
          <p:cNvGrpSpPr/>
          <p:nvPr/>
        </p:nvGrpSpPr>
        <p:grpSpPr>
          <a:xfrm>
            <a:off x="3154018" y="3078394"/>
            <a:ext cx="1481413" cy="369332"/>
            <a:chOff x="738881" y="3767581"/>
            <a:chExt cx="2412759" cy="751952"/>
          </a:xfrm>
          <a:solidFill>
            <a:schemeClr val="accent4"/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4FF1129-5362-4FC0-8E50-DA17729DE54C}"/>
                </a:ext>
              </a:extLst>
            </p:cNvPr>
            <p:cNvSpPr/>
            <p:nvPr/>
          </p:nvSpPr>
          <p:spPr>
            <a:xfrm>
              <a:off x="738881" y="3799840"/>
              <a:ext cx="2399148" cy="650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7C0F14D-DB7F-44AB-B34C-CFB0FD13B656}"/>
                </a:ext>
              </a:extLst>
            </p:cNvPr>
            <p:cNvSpPr txBox="1"/>
            <p:nvPr/>
          </p:nvSpPr>
          <p:spPr>
            <a:xfrm>
              <a:off x="738888" y="3767581"/>
              <a:ext cx="2412752" cy="75195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09.24~10.06</a:t>
              </a:r>
              <a:endParaRPr lang="ko-KR" altLang="en-US" sz="1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7C0F14D-DB7F-44AB-B34C-CFB0FD13B656}"/>
              </a:ext>
            </a:extLst>
          </p:cNvPr>
          <p:cNvSpPr txBox="1"/>
          <p:nvPr/>
        </p:nvSpPr>
        <p:spPr>
          <a:xfrm>
            <a:off x="1679417" y="3437356"/>
            <a:ext cx="1481409" cy="36933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09.23</a:t>
            </a:r>
            <a:endParaRPr lang="ko-KR" altLang="en-US" sz="1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7C0F14D-DB7F-44AB-B34C-CFB0FD13B656}"/>
              </a:ext>
            </a:extLst>
          </p:cNvPr>
          <p:cNvSpPr txBox="1"/>
          <p:nvPr/>
        </p:nvSpPr>
        <p:spPr>
          <a:xfrm>
            <a:off x="202669" y="3801053"/>
            <a:ext cx="1481409" cy="36933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09.12~09.22</a:t>
            </a:r>
            <a:endParaRPr lang="ko-KR" altLang="en-US" sz="1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C0F14D-DB7F-44AB-B34C-CFB0FD13B656}"/>
              </a:ext>
            </a:extLst>
          </p:cNvPr>
          <p:cNvSpPr txBox="1"/>
          <p:nvPr/>
        </p:nvSpPr>
        <p:spPr>
          <a:xfrm>
            <a:off x="6118809" y="2348957"/>
            <a:ext cx="148140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10.12~10.13</a:t>
            </a:r>
            <a:endParaRPr lang="ko-KR" altLang="en-US" sz="1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C0F14D-DB7F-44AB-B34C-CFB0FD13B656}"/>
              </a:ext>
            </a:extLst>
          </p:cNvPr>
          <p:cNvSpPr txBox="1"/>
          <p:nvPr/>
        </p:nvSpPr>
        <p:spPr>
          <a:xfrm>
            <a:off x="7600218" y="1992025"/>
            <a:ext cx="1481409" cy="36933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10.14</a:t>
            </a:r>
            <a:endParaRPr lang="ko-KR" altLang="en-US" sz="1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5944E2-8586-4624-9D96-D203141F68BB}"/>
              </a:ext>
            </a:extLst>
          </p:cNvPr>
          <p:cNvSpPr txBox="1"/>
          <p:nvPr/>
        </p:nvSpPr>
        <p:spPr>
          <a:xfrm>
            <a:off x="3163664" y="3437356"/>
            <a:ext cx="14731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latin typeface="맑은 고딕" pitchFamily="50" charset="-127"/>
                <a:ea typeface="맑은 고딕" pitchFamily="50" charset="-127"/>
              </a:rPr>
              <a:t>구현</a:t>
            </a:r>
            <a:endParaRPr lang="ko-KR" altLang="en-US" sz="15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5944E2-8586-4624-9D96-D203141F68BB}"/>
              </a:ext>
            </a:extLst>
          </p:cNvPr>
          <p:cNvSpPr txBox="1"/>
          <p:nvPr/>
        </p:nvSpPr>
        <p:spPr>
          <a:xfrm>
            <a:off x="4654844" y="3090445"/>
            <a:ext cx="14731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통합 테스트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5944E2-8586-4624-9D96-D203141F68BB}"/>
              </a:ext>
            </a:extLst>
          </p:cNvPr>
          <p:cNvSpPr txBox="1"/>
          <p:nvPr/>
        </p:nvSpPr>
        <p:spPr>
          <a:xfrm>
            <a:off x="6124568" y="2726598"/>
            <a:ext cx="14731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문서 작업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5944E2-8586-4624-9D96-D203141F68BB}"/>
              </a:ext>
            </a:extLst>
          </p:cNvPr>
          <p:cNvSpPr txBox="1"/>
          <p:nvPr/>
        </p:nvSpPr>
        <p:spPr>
          <a:xfrm>
            <a:off x="7603468" y="2364568"/>
            <a:ext cx="14731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최종 발표</a:t>
            </a:r>
          </a:p>
        </p:txBody>
      </p:sp>
      <p:sp>
        <p:nvSpPr>
          <p:cNvPr id="28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8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49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B48D3D-60F3-48B4-BFBD-ADE575E07EDE}"/>
              </a:ext>
            </a:extLst>
          </p:cNvPr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Google Shape;197;p31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</a:rPr>
              <a:t>개발 일정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5" y="841513"/>
            <a:ext cx="8958470" cy="4234070"/>
          </a:xfrm>
          <a:prstGeom prst="rect">
            <a:avLst/>
          </a:prstGeom>
        </p:spPr>
      </p:pic>
      <p:sp>
        <p:nvSpPr>
          <p:cNvPr id="7" name="슬라이드 번호 개체 틀 5"/>
          <p:cNvSpPr txBox="1">
            <a:spLocks/>
          </p:cNvSpPr>
          <p:nvPr/>
        </p:nvSpPr>
        <p:spPr>
          <a:xfrm>
            <a:off x="8418699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AA8DB90-7EAC-488D-836C-4F8F3B887E24}" type="slidenum">
              <a:rPr lang="ko-KR" altLang="en-US" smtClean="0">
                <a:solidFill>
                  <a:schemeClr val="bg1"/>
                </a:solidFill>
              </a:rPr>
              <a:pPr algn="r"/>
              <a:t>9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5"/>
          <p:cNvSpPr txBox="1">
            <a:spLocks/>
          </p:cNvSpPr>
          <p:nvPr/>
        </p:nvSpPr>
        <p:spPr>
          <a:xfrm>
            <a:off x="8705711" y="0"/>
            <a:ext cx="438289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/50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1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ern Annual Report by Slidesgo">
  <a:themeElements>
    <a:clrScheme name="Simple Light">
      <a:dk1>
        <a:srgbClr val="192E40"/>
      </a:dk1>
      <a:lt1>
        <a:srgbClr val="FCFCFC"/>
      </a:lt1>
      <a:dk2>
        <a:srgbClr val="192E40"/>
      </a:dk2>
      <a:lt2>
        <a:srgbClr val="EBF3F8"/>
      </a:lt2>
      <a:accent1>
        <a:srgbClr val="192E40"/>
      </a:accent1>
      <a:accent2>
        <a:srgbClr val="FFC479"/>
      </a:accent2>
      <a:accent3>
        <a:srgbClr val="FF9179"/>
      </a:accent3>
      <a:accent4>
        <a:srgbClr val="192E40"/>
      </a:accent4>
      <a:accent5>
        <a:srgbClr val="CBD9E2"/>
      </a:accent5>
      <a:accent6>
        <a:srgbClr val="FFC479"/>
      </a:accent6>
      <a:hlink>
        <a:srgbClr val="192E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810</TotalTime>
  <Words>919</Words>
  <Application>Microsoft Office PowerPoint</Application>
  <PresentationFormat>화면 슬라이드 쇼(16:9)</PresentationFormat>
  <Paragraphs>302</Paragraphs>
  <Slides>50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8" baseType="lpstr">
      <vt:lpstr>HY견고딕</vt:lpstr>
      <vt:lpstr>굴림체</vt:lpstr>
      <vt:lpstr>맑은 고딕</vt:lpstr>
      <vt:lpstr>Encode Sans Semi Condensed</vt:lpstr>
      <vt:lpstr>Century Gothic</vt:lpstr>
      <vt:lpstr>Arial</vt:lpstr>
      <vt:lpstr>굴림</vt:lpstr>
      <vt:lpstr>Modern Annual Report by Slidesgo</vt:lpstr>
      <vt:lpstr>빅데이터 기반  지능형 서비스 개발자 양성 과정</vt:lpstr>
      <vt:lpstr>목    차</vt:lpstr>
      <vt:lpstr>01</vt:lpstr>
      <vt:lpstr>팀 소개</vt:lpstr>
      <vt:lpstr>02</vt:lpstr>
      <vt:lpstr>기획 의도</vt:lpstr>
      <vt:lpstr>03</vt:lpstr>
      <vt:lpstr>개발 일정</vt:lpstr>
      <vt:lpstr>개발 일정</vt:lpstr>
      <vt:lpstr>04</vt:lpstr>
      <vt:lpstr>개발 환경</vt:lpstr>
      <vt:lpstr>05</vt:lpstr>
      <vt:lpstr>유스케이스</vt:lpstr>
      <vt:lpstr>시퀀스 다이어그램 (1/7)</vt:lpstr>
      <vt:lpstr>시퀀스 다이어그램 (2/7)</vt:lpstr>
      <vt:lpstr>시퀀스 다이어그램 (3/7)</vt:lpstr>
      <vt:lpstr>시퀀스 다이어그램 (4/7)</vt:lpstr>
      <vt:lpstr>시퀀스 다이어그램 (5/7)</vt:lpstr>
      <vt:lpstr>시퀀스 다이어그램 (6/7)</vt:lpstr>
      <vt:lpstr>시퀀스 다이어그램 (7/7)</vt:lpstr>
      <vt:lpstr>클래스 다이어그램</vt:lpstr>
      <vt:lpstr>06</vt:lpstr>
      <vt:lpstr>디렉토리 구성도</vt:lpstr>
      <vt:lpstr>클래스 설계</vt:lpstr>
      <vt:lpstr>서비스 구성도 (사이트 맵)</vt:lpstr>
      <vt:lpstr>07</vt:lpstr>
      <vt:lpstr>변수선언 규칙</vt:lpstr>
      <vt:lpstr>변수선언 규칙</vt:lpstr>
      <vt:lpstr>명명 규칙</vt:lpstr>
      <vt:lpstr>데이터베이스  논리&amp;물리 설계</vt:lpstr>
      <vt:lpstr>08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구현 화면 (16/17)</vt:lpstr>
      <vt:lpstr>구현 화면 (17/17)</vt:lpstr>
      <vt:lpstr>시연</vt:lpstr>
      <vt:lpstr>09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Annual Report</dc:title>
  <cp:lastModifiedBy>MYCOM</cp:lastModifiedBy>
  <cp:revision>43</cp:revision>
  <dcterms:modified xsi:type="dcterms:W3CDTF">2022-10-14T03:13:44Z</dcterms:modified>
</cp:coreProperties>
</file>